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821" r:id="rId4"/>
    <p:sldId id="834" r:id="rId5"/>
    <p:sldId id="258" r:id="rId6"/>
    <p:sldId id="259" r:id="rId7"/>
    <p:sldId id="848" r:id="rId8"/>
    <p:sldId id="849" r:id="rId9"/>
    <p:sldId id="585" r:id="rId10"/>
    <p:sldId id="859" r:id="rId11"/>
    <p:sldId id="850" r:id="rId12"/>
    <p:sldId id="851" r:id="rId13"/>
    <p:sldId id="852" r:id="rId14"/>
    <p:sldId id="853" r:id="rId15"/>
    <p:sldId id="558" r:id="rId16"/>
    <p:sldId id="563" r:id="rId17"/>
    <p:sldId id="545" r:id="rId18"/>
    <p:sldId id="544" r:id="rId19"/>
    <p:sldId id="505" r:id="rId20"/>
    <p:sldId id="598" r:id="rId21"/>
    <p:sldId id="599" r:id="rId22"/>
    <p:sldId id="864" r:id="rId23"/>
    <p:sldId id="861" r:id="rId24"/>
    <p:sldId id="836" r:id="rId25"/>
    <p:sldId id="865" r:id="rId26"/>
    <p:sldId id="866" r:id="rId27"/>
    <p:sldId id="835" r:id="rId28"/>
    <p:sldId id="867" r:id="rId29"/>
    <p:sldId id="837" r:id="rId30"/>
    <p:sldId id="868" r:id="rId31"/>
    <p:sldId id="869" r:id="rId32"/>
    <p:sldId id="870" r:id="rId33"/>
    <p:sldId id="871" r:id="rId34"/>
    <p:sldId id="266" r:id="rId35"/>
    <p:sldId id="591" r:id="rId36"/>
    <p:sldId id="838" r:id="rId37"/>
    <p:sldId id="840" r:id="rId38"/>
    <p:sldId id="841" r:id="rId39"/>
    <p:sldId id="600" r:id="rId40"/>
    <p:sldId id="5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CEA23-7333-B247-8D4A-F32C2DD95D0F}" v="32" dt="2024-05-21T01:44:23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0"/>
    <p:restoredTop sz="94687"/>
  </p:normalViewPr>
  <p:slideViewPr>
    <p:cSldViewPr snapToGrid="0">
      <p:cViewPr varScale="1">
        <p:scale>
          <a:sx n="141" d="100"/>
          <a:sy n="14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C2A81-3F40-DD4A-9ADF-F1A6F3610D5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B7526-8CCF-FD42-BCB6-0457D9F2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3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7526-8CCF-FD42-BCB6-0457D9F29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7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7526-8CCF-FD42-BCB6-0457D9F298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9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80CB9-4894-A847-BBD6-9188DDEB69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evolutionary</a:t>
            </a:r>
            <a:r>
              <a:rPr lang="en-US" baseline="0" dirty="0"/>
              <a:t> trajectories are </a:t>
            </a:r>
            <a:r>
              <a:rPr lang="en-US" baseline="0" dirty="0" err="1"/>
              <a:t>subtlely</a:t>
            </a:r>
            <a:r>
              <a:rPr lang="en-US" baseline="0" dirty="0"/>
              <a:t> changing the structure of the protein</a:t>
            </a:r>
          </a:p>
          <a:p>
            <a:endParaRPr lang="en-US" baseline="0" dirty="0"/>
          </a:p>
          <a:p>
            <a:r>
              <a:rPr lang="en-US" baseline="0" dirty="0"/>
              <a:t>Basically, across those 3 clades – there are a number of amino acid sites in important antigenic regions that are undergoing diversifying selection</a:t>
            </a:r>
          </a:p>
          <a:p>
            <a:endParaRPr lang="en-US" baseline="0" dirty="0"/>
          </a:p>
          <a:p>
            <a:r>
              <a:rPr lang="en-US" baseline="0" dirty="0"/>
              <a:t>And, that diversifying selection is affecting the structure of the protein so that each of the clades is slightly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5AD7A-C25F-6B42-B28D-01C2A09E62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4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5C6D2-BCAC-1A4A-816B-DC1E800E75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73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5C6D2-BCAC-1A4A-816B-DC1E800E75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3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3CE-0ACF-6B46-9CA9-ACDE2FADC4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2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3CE-0ACF-6B46-9CA9-ACDE2FADC4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7526-8CCF-FD42-BCB6-0457D9F298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6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86CD-E520-61CF-8929-DB1F283F9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02F1-B354-D750-F6A3-72B2D096B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49F4-3E0F-443E-C2AD-F15F9A0D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3BAA2-B703-240D-F223-F8A84F03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DD90B-E94A-4264-0502-61BFD30A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FA9A-3F6C-F019-8F28-13D06EE0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C381F-C86F-3222-6E15-4733FAAAD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BBD5-3DD4-E6E2-EE02-5647D49F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9062C-97BD-C262-0FEC-B89572DC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DE8C7-6845-898F-69B2-3A98A596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A99ED-F172-96AC-1264-903C4C7BF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861E3-4143-B121-B07C-55349C63D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BAFF3-7439-3574-59EA-869A5A7D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67D1-78F7-02B8-DBD6-30C6CBF3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C6A11-44DD-285A-EEF5-1CC2078A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00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FE04-5871-3E45-4EB0-3B2CB2C0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255-C12F-4E0C-C0C9-7F36741E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A9AF6-79F2-912A-9CA7-14D7BCC0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9A0CF-79F7-05E0-6154-6967F41A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1EFD-A728-BBDC-A930-54D517BE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8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729D-A3DD-AC6C-E17F-A94C6266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3437-3A74-55EB-0C72-3C3D3B84A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7234-7A9A-D051-FC08-EDFA48AD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8291-2967-9E12-85C7-57A1C16C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A978F-5456-FE17-0CBA-75FE466B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5F88-8312-9589-AD8A-A06FD707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746D-4BB3-5FFB-D49E-160825F6D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D65AC-6402-59FF-FDE8-324A3257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8F01E-E4E1-9A66-7564-BF3266F3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E9B48-A26B-407A-762A-DCBB5DDF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0E252-6800-FAC2-4F23-AF86241F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2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4C15-96AC-8C1A-6A25-B782EE7D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25BF8-47E9-FC6C-CF83-CDF207D3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9A407-D450-75E0-F43E-3A2A39D4E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C7775-2EDF-8E44-9D03-E19F72E4D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4CA49-16B4-D63C-B590-E70483375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6AF6E1-39EB-5CFE-B0BC-CEF3F197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63F7A-C712-E2DE-9D09-533736BF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A2795-B9C4-44F9-0417-533895AC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3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C275-D59C-9AE8-F9ED-6139ECB6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ABF78-1F8B-A95E-CF4C-0A957B50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E6E6F-DBF8-212C-7C2E-7486E20C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B36D-BF8C-417C-2F72-0A062CD7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0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4BCF9-E724-836D-13C7-21D733D0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40316-0EDB-01CF-22E3-27510542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24DE9-791C-7A41-1792-9F4CE434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B2BF-0AE5-F2BF-6A36-565341A9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9509-5149-97B1-15C7-6E5AE2F9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47A66-6BF5-C3CB-6AB6-7F414BB27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13ED6-75FB-E506-243B-B130229D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8E5AC-B6FD-7C4B-DE0B-133132DB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D7195-233B-5ABA-1555-F9DCB13B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85E1-6958-EB77-4B46-632F91C2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213B3-E7C6-B461-6919-2DCCF8AE9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1BD16-DF91-9FF4-060F-BEDBA371C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11597-B6A3-2205-E499-66AFECC0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42D7D-784F-F1C9-8675-ED2B8C06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1B361-ED3C-9940-9D66-871119B8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7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5D21B-764E-5A8A-A21B-53B94B9D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0A4E5-176D-6273-4690-398F0C3E1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2F51B-7609-E1BF-E018-446F924D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34333-C839-6443-A2AA-1ECC4693444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D5BA-BC26-692F-CA4F-9ECAFEA9D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6EF16-E2F3-61E9-3A52-D6F77121B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86538-9847-E145-9716-D7E60A0F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0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-crew/TreeSort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-crew/smot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-crew/Flumin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-cr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lu-crew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flu-crew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lu-crew/octoflushow" TargetMode="External"/><Relationship Id="rId4" Type="http://schemas.openxmlformats.org/officeDocument/2006/relationships/hyperlink" Target="https://github.com/flu-crew/octoFL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flu-crew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1EF-6B2F-7FBE-6712-B5AF3EC02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27" y="1567235"/>
            <a:ext cx="7564876" cy="1325123"/>
          </a:xfrm>
        </p:spPr>
        <p:txBody>
          <a:bodyPr>
            <a:normAutofit/>
          </a:bodyPr>
          <a:lstStyle/>
          <a:p>
            <a:r>
              <a:rPr lang="en-US" sz="4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Influenza A virus at the human-animal interface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780C72B-B7A5-DCE3-2544-5B6E33D51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004" y="4080036"/>
            <a:ext cx="573692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Tavis Anderson</a:t>
            </a:r>
          </a:p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Virus and Prion Research Unit</a:t>
            </a:r>
          </a:p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National Animal Disease Center </a:t>
            </a:r>
          </a:p>
          <a:p>
            <a:pPr algn="ctr" eaLnBrk="1" hangingPunct="1"/>
            <a:r>
              <a:rPr lang="en-US" dirty="0">
                <a:solidFill>
                  <a:srgbClr val="000000"/>
                </a:solidFill>
              </a:rPr>
              <a:t>United States Department of Agriculture Agricultural Research Service</a:t>
            </a:r>
          </a:p>
        </p:txBody>
      </p:sp>
      <p:pic>
        <p:nvPicPr>
          <p:cNvPr id="5" name="Picture 4" descr="Figure_2_r1.tif">
            <a:extLst>
              <a:ext uri="{FF2B5EF4-FFF2-40B4-BE49-F238E27FC236}">
                <a16:creationId xmlns:a16="http://schemas.microsoft.com/office/drawing/2014/main" id="{5E3BF726-FFF6-9675-0414-014D370869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56" y="162137"/>
            <a:ext cx="3300317" cy="4261609"/>
          </a:xfrm>
          <a:prstGeom prst="rect">
            <a:avLst/>
          </a:prstGeom>
        </p:spPr>
      </p:pic>
      <p:pic>
        <p:nvPicPr>
          <p:cNvPr id="6" name="Picture 5" descr="netplotoutbreak1-300x300.png">
            <a:extLst>
              <a:ext uri="{FF2B5EF4-FFF2-40B4-BE49-F238E27FC236}">
                <a16:creationId xmlns:a16="http://schemas.microsoft.com/office/drawing/2014/main" id="{6948DC00-FA8B-B4CD-435C-3A741543DB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812" y="4395632"/>
            <a:ext cx="2404003" cy="2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IAV in swine matter for public health?</a:t>
            </a:r>
          </a:p>
        </p:txBody>
      </p:sp>
    </p:spTree>
    <p:extLst>
      <p:ext uri="{BB962C8B-B14F-4D97-AF65-F5344CB8AC3E}">
        <p14:creationId xmlns:p14="http://schemas.microsoft.com/office/powerpoint/2010/main" val="208292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5776F60-2E72-2F5C-B1F1-3E8D2EF3446C}"/>
              </a:ext>
            </a:extLst>
          </p:cNvPr>
          <p:cNvSpPr>
            <a:spLocks/>
          </p:cNvSpPr>
          <p:nvPr/>
        </p:nvSpPr>
        <p:spPr bwMode="auto">
          <a:xfrm>
            <a:off x="649957" y="191597"/>
            <a:ext cx="10892084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charset="0"/>
              </a:rPr>
              <a:t>Regular zoonotic events from different H1 and H3 HA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F1C3F5-0777-27BD-5946-914C20DCBBA0}"/>
              </a:ext>
            </a:extLst>
          </p:cNvPr>
          <p:cNvCxnSpPr>
            <a:cxnSpLocks/>
          </p:cNvCxnSpPr>
          <p:nvPr/>
        </p:nvCxnSpPr>
        <p:spPr>
          <a:xfrm>
            <a:off x="573013" y="801906"/>
            <a:ext cx="1104597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309DE61B-ED06-6934-E5C2-B1C2D75B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29"/>
          <a:stretch/>
        </p:blipFill>
        <p:spPr>
          <a:xfrm>
            <a:off x="1647216" y="1058035"/>
            <a:ext cx="8897565" cy="4250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070AA-844D-00B7-89CA-E05BA91F9B47}"/>
              </a:ext>
            </a:extLst>
          </p:cNvPr>
          <p:cNvSpPr txBox="1"/>
          <p:nvPr/>
        </p:nvSpPr>
        <p:spPr>
          <a:xfrm>
            <a:off x="8630530" y="619397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OFFLU team (February 2024)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FA6BB-2044-1ED1-CDAE-709EB6CDD870}"/>
              </a:ext>
            </a:extLst>
          </p:cNvPr>
          <p:cNvSpPr txBox="1"/>
          <p:nvPr/>
        </p:nvSpPr>
        <p:spPr>
          <a:xfrm>
            <a:off x="938145" y="5556048"/>
            <a:ext cx="103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June 2023 and January 2024 – 8 H1 “variant” infections from 4 H1 HA clades, 1 H3 variant</a:t>
            </a:r>
          </a:p>
        </p:txBody>
      </p:sp>
    </p:spTree>
    <p:extLst>
      <p:ext uri="{BB962C8B-B14F-4D97-AF65-F5344CB8AC3E}">
        <p14:creationId xmlns:p14="http://schemas.microsoft.com/office/powerpoint/2010/main" val="62566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9F9755-E3D4-A69B-DEEA-7D86B63F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swine IAV such a challenging problem?</a:t>
            </a:r>
          </a:p>
        </p:txBody>
      </p:sp>
    </p:spTree>
    <p:extLst>
      <p:ext uri="{BB962C8B-B14F-4D97-AF65-F5344CB8AC3E}">
        <p14:creationId xmlns:p14="http://schemas.microsoft.com/office/powerpoint/2010/main" val="372449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4DD3505-4805-94A0-7A13-DA9C47B04EAE}"/>
              </a:ext>
            </a:extLst>
          </p:cNvPr>
          <p:cNvSpPr>
            <a:spLocks/>
          </p:cNvSpPr>
          <p:nvPr/>
        </p:nvSpPr>
        <p:spPr bwMode="auto">
          <a:xfrm>
            <a:off x="974212" y="191597"/>
            <a:ext cx="10011202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charset="0"/>
              </a:rPr>
              <a:t>Almost all swine IAV are derived from human IAV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FC7837-BEAE-658A-E1B9-2F9DA4EA1FB6}"/>
              </a:ext>
            </a:extLst>
          </p:cNvPr>
          <p:cNvCxnSpPr>
            <a:cxnSpLocks/>
          </p:cNvCxnSpPr>
          <p:nvPr/>
        </p:nvCxnSpPr>
        <p:spPr>
          <a:xfrm>
            <a:off x="817123" y="801906"/>
            <a:ext cx="10304834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ACE50D-40AD-8DB7-6D86-7F6BD14B7921}"/>
              </a:ext>
            </a:extLst>
          </p:cNvPr>
          <p:cNvSpPr txBox="1"/>
          <p:nvPr/>
        </p:nvSpPr>
        <p:spPr>
          <a:xfrm>
            <a:off x="8059838" y="626539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(2023)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Pathogens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04E0-63D6-0927-9824-09C507E6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7" y="905092"/>
            <a:ext cx="9674059" cy="5441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BA121-9076-EC69-4EA6-E0DAA725427C}"/>
              </a:ext>
            </a:extLst>
          </p:cNvPr>
          <p:cNvSpPr txBox="1"/>
          <p:nvPr/>
        </p:nvSpPr>
        <p:spPr>
          <a:xfrm>
            <a:off x="1354894" y="3580587"/>
            <a:ext cx="514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366 human-to-swine from 2009 to present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18 swine-to-human)</a:t>
            </a:r>
          </a:p>
        </p:txBody>
      </p:sp>
    </p:spTree>
    <p:extLst>
      <p:ext uri="{BB962C8B-B14F-4D97-AF65-F5344CB8AC3E}">
        <p14:creationId xmlns:p14="http://schemas.microsoft.com/office/powerpoint/2010/main" val="286365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04132-0BAD-D5D1-63E9-B7CB92D85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 b="383"/>
          <a:stretch>
            <a:fillRect/>
          </a:stretch>
        </p:blipFill>
        <p:spPr bwMode="auto">
          <a:xfrm>
            <a:off x="129967" y="1652270"/>
            <a:ext cx="6167755" cy="3299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7EC2D-7C0F-7479-E75F-04AE638A1641}"/>
              </a:ext>
            </a:extLst>
          </p:cNvPr>
          <p:cNvSpPr txBox="1"/>
          <p:nvPr/>
        </p:nvSpPr>
        <p:spPr>
          <a:xfrm>
            <a:off x="2685194" y="5315126"/>
            <a:ext cx="7225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mining to identify season of spillover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~20% persist in swine, significant contribution to genomic diversity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DB5E95-8214-E567-A92A-A13D3D61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78311"/>
              </p:ext>
            </p:extLst>
          </p:nvPr>
        </p:nvGraphicFramePr>
        <p:xfrm>
          <a:off x="6297722" y="2194561"/>
          <a:ext cx="5742517" cy="21948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32819">
                  <a:extLst>
                    <a:ext uri="{9D8B030D-6E8A-4147-A177-3AD203B41FA5}">
                      <a16:colId xmlns:a16="http://schemas.microsoft.com/office/drawing/2014/main" val="1851943463"/>
                    </a:ext>
                  </a:extLst>
                </a:gridCol>
                <a:gridCol w="1043480">
                  <a:extLst>
                    <a:ext uri="{9D8B030D-6E8A-4147-A177-3AD203B41FA5}">
                      <a16:colId xmlns:a16="http://schemas.microsoft.com/office/drawing/2014/main" val="3714877656"/>
                    </a:ext>
                  </a:extLst>
                </a:gridCol>
                <a:gridCol w="1547716">
                  <a:extLst>
                    <a:ext uri="{9D8B030D-6E8A-4147-A177-3AD203B41FA5}">
                      <a16:colId xmlns:a16="http://schemas.microsoft.com/office/drawing/2014/main" val="2305159614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379235976"/>
                    </a:ext>
                  </a:extLst>
                </a:gridCol>
                <a:gridCol w="1102440">
                  <a:extLst>
                    <a:ext uri="{9D8B030D-6E8A-4147-A177-3AD203B41FA5}">
                      <a16:colId xmlns:a16="http://schemas.microsoft.com/office/drawing/2014/main" val="2464059575"/>
                    </a:ext>
                  </a:extLst>
                </a:gridCol>
              </a:tblGrid>
              <a:tr h="3383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spillovers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Maintained spillovers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(longer than one year)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 spillover length (years)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Longest spillover (years)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396860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10-11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 (0%)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645482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11-12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 (75%)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8134715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12-13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 (46%)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914949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13-14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 (29%)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790404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14-15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92603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15-16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 (18%)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0312502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16-17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(14%)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721259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17-18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 (18%)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854902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18-19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 (20%)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0707240"/>
                  </a:ext>
                </a:extLst>
              </a:tr>
              <a:tr h="169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 (26%)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4555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CA65C4-9BE7-4E21-102E-5156F4E6CE7E}"/>
              </a:ext>
            </a:extLst>
          </p:cNvPr>
          <p:cNvSpPr txBox="1"/>
          <p:nvPr/>
        </p:nvSpPr>
        <p:spPr>
          <a:xfrm>
            <a:off x="8059838" y="626539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et al. (2023)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Pathogens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ABB59BA-190D-C3F7-92D6-E2BEE7EDF617}"/>
              </a:ext>
            </a:extLst>
          </p:cNvPr>
          <p:cNvSpPr>
            <a:spLocks/>
          </p:cNvSpPr>
          <p:nvPr/>
        </p:nvSpPr>
        <p:spPr bwMode="auto">
          <a:xfrm>
            <a:off x="1453703" y="172527"/>
            <a:ext cx="9284593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charset="0"/>
              </a:rPr>
              <a:t>Constantly recharges the evolutionary battery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816A9-B693-5F85-72A2-D257C3029D63}"/>
              </a:ext>
            </a:extLst>
          </p:cNvPr>
          <p:cNvCxnSpPr>
            <a:cxnSpLocks/>
          </p:cNvCxnSpPr>
          <p:nvPr/>
        </p:nvCxnSpPr>
        <p:spPr>
          <a:xfrm>
            <a:off x="1393891" y="807157"/>
            <a:ext cx="953310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7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3C62-610C-3547-A7DA-FE686703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when these human viruses get into pigs? </a:t>
            </a:r>
          </a:p>
        </p:txBody>
      </p:sp>
    </p:spTree>
    <p:extLst>
      <p:ext uri="{BB962C8B-B14F-4D97-AF65-F5344CB8AC3E}">
        <p14:creationId xmlns:p14="http://schemas.microsoft.com/office/powerpoint/2010/main" val="197411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4DDA05-6AC0-8A44-9A4D-A9C1942078CA}"/>
              </a:ext>
            </a:extLst>
          </p:cNvPr>
          <p:cNvSpPr txBox="1"/>
          <p:nvPr/>
        </p:nvSpPr>
        <p:spPr>
          <a:xfrm>
            <a:off x="8032472" y="5248299"/>
            <a:ext cx="399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Hufnagel et al. (2023) Virus Evolution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2D99D31-FE42-DE40-8976-FD3C8A96C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7"/>
          <a:stretch/>
        </p:blipFill>
        <p:spPr>
          <a:xfrm>
            <a:off x="2750163" y="687445"/>
            <a:ext cx="5282309" cy="6092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72C42-2A30-084A-9766-6D0E131D498F}"/>
              </a:ext>
            </a:extLst>
          </p:cNvPr>
          <p:cNvSpPr txBox="1"/>
          <p:nvPr/>
        </p:nvSpPr>
        <p:spPr>
          <a:xfrm>
            <a:off x="1815020" y="77950"/>
            <a:ext cx="856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They reassort: this can be a “clade creating” process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0F7F0C-7AE6-E9F7-D12D-CD8151AFDBA4}"/>
              </a:ext>
            </a:extLst>
          </p:cNvPr>
          <p:cNvCxnSpPr>
            <a:cxnSpLocks/>
          </p:cNvCxnSpPr>
          <p:nvPr/>
        </p:nvCxnSpPr>
        <p:spPr>
          <a:xfrm>
            <a:off x="1815020" y="601170"/>
            <a:ext cx="8476844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6C0AC4-3F1D-30F1-87F6-2426CF23228B}"/>
              </a:ext>
            </a:extLst>
          </p:cNvPr>
          <p:cNvSpPr txBox="1"/>
          <p:nvPr/>
        </p:nvSpPr>
        <p:spPr>
          <a:xfrm>
            <a:off x="657282" y="2341123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R22, R35, R36 were speciation events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E62E-F4C6-5D23-281F-EFB3E1E64252}"/>
              </a:ext>
            </a:extLst>
          </p:cNvPr>
          <p:cNvSpPr txBox="1"/>
          <p:nvPr/>
        </p:nvSpPr>
        <p:spPr>
          <a:xfrm>
            <a:off x="8032472" y="5933664"/>
            <a:ext cx="383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TreeSort</a:t>
            </a:r>
            <a:r>
              <a:rPr lang="en-US" dirty="0"/>
              <a:t>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/flu-crew/</a:t>
            </a:r>
            <a:r>
              <a:rPr lang="en-US" dirty="0" err="1"/>
              <a:t>TreeSort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3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663A10-B7CE-614B-8F01-A939A4B451ED}"/>
              </a:ext>
            </a:extLst>
          </p:cNvPr>
          <p:cNvSpPr txBox="1"/>
          <p:nvPr/>
        </p:nvSpPr>
        <p:spPr>
          <a:xfrm>
            <a:off x="1091800" y="42822"/>
            <a:ext cx="982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reassortment subtly shapes the evolutionary landscape…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9F827-EFB5-5C45-93F3-C8EA127C27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130" y="822255"/>
            <a:ext cx="8937414" cy="5213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5396CF-01DF-3C47-8BCB-15F7D7B20CAC}"/>
              </a:ext>
            </a:extLst>
          </p:cNvPr>
          <p:cNvSpPr txBox="1"/>
          <p:nvPr/>
        </p:nvSpPr>
        <p:spPr>
          <a:xfrm>
            <a:off x="8255789" y="6314443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Zeller et al. (2021) Virus Evolution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7D2A11-BF78-29A8-5030-7EAA0C3FE7AE}"/>
              </a:ext>
            </a:extLst>
          </p:cNvPr>
          <p:cNvCxnSpPr>
            <a:cxnSpLocks/>
          </p:cNvCxnSpPr>
          <p:nvPr/>
        </p:nvCxnSpPr>
        <p:spPr>
          <a:xfrm flipV="1">
            <a:off x="1155937" y="555017"/>
            <a:ext cx="9693646" cy="1102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3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BF998-1937-2341-8859-72941A4519D3}"/>
              </a:ext>
            </a:extLst>
          </p:cNvPr>
          <p:cNvSpPr txBox="1"/>
          <p:nvPr/>
        </p:nvSpPr>
        <p:spPr>
          <a:xfrm>
            <a:off x="2627094" y="101327"/>
            <a:ext cx="665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… through epistatic changes in diversity</a:t>
            </a:r>
          </a:p>
        </p:txBody>
      </p:sp>
      <p:pic>
        <p:nvPicPr>
          <p:cNvPr id="10" name="Picture 9" descr="Rplot11">
            <a:extLst>
              <a:ext uri="{FF2B5EF4-FFF2-40B4-BE49-F238E27FC236}">
                <a16:creationId xmlns:a16="http://schemas.microsoft.com/office/drawing/2014/main" id="{F12FF2C0-28C1-7B4D-8084-E3A33B4F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472"/>
          <a:stretch/>
        </p:blipFill>
        <p:spPr bwMode="auto">
          <a:xfrm>
            <a:off x="389358" y="1152765"/>
            <a:ext cx="5052465" cy="4937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D745F2-6BE6-5046-AE49-DAAA4BF87C17}"/>
              </a:ext>
            </a:extLst>
          </p:cNvPr>
          <p:cNvCxnSpPr/>
          <p:nvPr/>
        </p:nvCxnSpPr>
        <p:spPr>
          <a:xfrm>
            <a:off x="2494562" y="2522024"/>
            <a:ext cx="0" cy="1421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BE0901-AF15-A843-AD0B-6EC70F5E10EC}"/>
              </a:ext>
            </a:extLst>
          </p:cNvPr>
          <p:cNvSpPr txBox="1"/>
          <p:nvPr/>
        </p:nvSpPr>
        <p:spPr>
          <a:xfrm>
            <a:off x="1762512" y="215269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Reassortment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33FCE-735F-BB4D-96A0-36D813F45B5E}"/>
              </a:ext>
            </a:extLst>
          </p:cNvPr>
          <p:cNvSpPr txBox="1"/>
          <p:nvPr/>
        </p:nvSpPr>
        <p:spPr>
          <a:xfrm>
            <a:off x="8255789" y="6314443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Zeller et al. (2021) Virus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10211-A198-4348-83F9-42104756B0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386" y="1194749"/>
            <a:ext cx="6445212" cy="429680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6D261-5991-C540-ABF4-C87D0ADEF3AF}"/>
              </a:ext>
            </a:extLst>
          </p:cNvPr>
          <p:cNvCxnSpPr>
            <a:cxnSpLocks/>
          </p:cNvCxnSpPr>
          <p:nvPr/>
        </p:nvCxnSpPr>
        <p:spPr>
          <a:xfrm flipV="1">
            <a:off x="7927143" y="4885462"/>
            <a:ext cx="0" cy="461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96EBC8-426A-E242-BB4C-26AF6D19B5B5}"/>
              </a:ext>
            </a:extLst>
          </p:cNvPr>
          <p:cNvSpPr txBox="1"/>
          <p:nvPr/>
        </p:nvSpPr>
        <p:spPr>
          <a:xfrm>
            <a:off x="5853465" y="5416893"/>
            <a:ext cx="605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Reassortment in the 1998A N2 lineage – H3 to H1 pairing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BA4184B-7EB1-596A-38CE-1A2AF929C6C3}"/>
              </a:ext>
            </a:extLst>
          </p:cNvPr>
          <p:cNvCxnSpPr>
            <a:cxnSpLocks/>
          </p:cNvCxnSpPr>
          <p:nvPr/>
        </p:nvCxnSpPr>
        <p:spPr>
          <a:xfrm>
            <a:off x="2627094" y="624547"/>
            <a:ext cx="6655925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0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06" t="21583" r="11875" b="16247"/>
          <a:stretch/>
        </p:blipFill>
        <p:spPr>
          <a:xfrm>
            <a:off x="1156434" y="1707840"/>
            <a:ext cx="5801904" cy="38687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35812" y="1749349"/>
            <a:ext cx="790679" cy="6859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34256" y="262276"/>
            <a:ext cx="852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Resulting in small, but meaningful structural changes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210878" y="2736091"/>
            <a:ext cx="4540135" cy="2231490"/>
            <a:chOff x="2632393" y="4623256"/>
            <a:chExt cx="3886535" cy="1807651"/>
          </a:xfrm>
        </p:grpSpPr>
        <p:grpSp>
          <p:nvGrpSpPr>
            <p:cNvPr id="5" name="Group 4"/>
            <p:cNvGrpSpPr/>
            <p:nvPr/>
          </p:nvGrpSpPr>
          <p:grpSpPr>
            <a:xfrm>
              <a:off x="2632393" y="4623256"/>
              <a:ext cx="3886535" cy="1807651"/>
              <a:chOff x="2632393" y="4623256"/>
              <a:chExt cx="3886535" cy="18076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171" t="6262" r="4398" b="7756"/>
              <a:stretch/>
            </p:blipFill>
            <p:spPr>
              <a:xfrm>
                <a:off x="2632393" y="4623256"/>
                <a:ext cx="3886535" cy="1807651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753895" y="4732421"/>
                <a:ext cx="868947" cy="2673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53895" y="4670562"/>
              <a:ext cx="96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Table 1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5DEDE5-69AC-3CF2-D7CF-E23BB892DE5A}"/>
              </a:ext>
            </a:extLst>
          </p:cNvPr>
          <p:cNvCxnSpPr>
            <a:cxnSpLocks/>
          </p:cNvCxnSpPr>
          <p:nvPr/>
        </p:nvCxnSpPr>
        <p:spPr>
          <a:xfrm>
            <a:off x="1834256" y="785496"/>
            <a:ext cx="849808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38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059D623-D447-AC1A-A67C-1CC7F51033EE}"/>
              </a:ext>
            </a:extLst>
          </p:cNvPr>
          <p:cNvSpPr>
            <a:spLocks/>
          </p:cNvSpPr>
          <p:nvPr/>
        </p:nvSpPr>
        <p:spPr bwMode="auto">
          <a:xfrm>
            <a:off x="3516945" y="382355"/>
            <a:ext cx="5158113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Influenza A virus in swine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09173-CDB1-90FD-591A-719B4D61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773" y="1307482"/>
            <a:ext cx="5158113" cy="478851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/>
                <a:cs typeface="Arial"/>
              </a:rPr>
              <a:t>Negative-sense, single-stranded RNA virus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Subtype name derived from HA and NA number</a:t>
            </a:r>
          </a:p>
          <a:p>
            <a:pPr lvl="1"/>
            <a:r>
              <a:rPr lang="en-US" dirty="0">
                <a:latin typeface="Arial"/>
                <a:cs typeface="Arial"/>
              </a:rPr>
              <a:t>Swine H1N1, H1N2, and H3N2</a:t>
            </a:r>
          </a:p>
          <a:p>
            <a:pPr lvl="1"/>
            <a:r>
              <a:rPr lang="en-US" dirty="0">
                <a:latin typeface="Arial"/>
                <a:cs typeface="Arial"/>
              </a:rPr>
              <a:t>Significant diversity withing the subtypes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HA is target of neutralizing antibodies</a:t>
            </a:r>
          </a:p>
          <a:p>
            <a:pPr lvl="1"/>
            <a:r>
              <a:rPr lang="en-US" dirty="0">
                <a:latin typeface="Arial"/>
                <a:cs typeface="Arial"/>
              </a:rPr>
              <a:t>Antigenic drift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Co-infection and </a:t>
            </a:r>
            <a:r>
              <a:rPr lang="en-US" dirty="0" err="1">
                <a:latin typeface="Arial"/>
                <a:cs typeface="Arial"/>
              </a:rPr>
              <a:t>reassortment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Antigenic shift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8" descr="Flu_und_legende_color_c.jpg">
            <a:extLst>
              <a:ext uri="{FF2B5EF4-FFF2-40B4-BE49-F238E27FC236}">
                <a16:creationId xmlns:a16="http://schemas.microsoft.com/office/drawing/2014/main" id="{69054B52-34B8-CD27-1ECC-E9BECC739D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654" y="2688843"/>
            <a:ext cx="3971185" cy="236947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D6126F-C111-52C3-79E5-84CFDD2AFFCA}"/>
              </a:ext>
            </a:extLst>
          </p:cNvPr>
          <p:cNvCxnSpPr>
            <a:cxnSpLocks/>
          </p:cNvCxnSpPr>
          <p:nvPr/>
        </p:nvCxnSpPr>
        <p:spPr>
          <a:xfrm>
            <a:off x="3255523" y="936353"/>
            <a:ext cx="549288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05981FE-0252-7F9D-4B8F-F4DF710C4FCF}"/>
              </a:ext>
            </a:extLst>
          </p:cNvPr>
          <p:cNvSpPr>
            <a:spLocks/>
          </p:cNvSpPr>
          <p:nvPr/>
        </p:nvSpPr>
        <p:spPr bwMode="auto">
          <a:xfrm>
            <a:off x="1156089" y="218961"/>
            <a:ext cx="9879821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  <a:sym typeface="Arial" charset="0"/>
              </a:rPr>
              <a:t>The small changes reduce the efficacy of human IAV vaccines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862D-CF62-F269-CBFF-8E8A29A7C926}"/>
              </a:ext>
            </a:extLst>
          </p:cNvPr>
          <p:cNvSpPr txBox="1"/>
          <p:nvPr/>
        </p:nvSpPr>
        <p:spPr>
          <a:xfrm>
            <a:off x="974506" y="6177799"/>
            <a:ext cx="670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Every swine representative has drifted from human IAV vaccines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F5C99-3E36-80F8-C13F-93E997C5F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551" y="1004522"/>
            <a:ext cx="8172477" cy="4923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4EE3E-380E-137F-BEDF-FADD6B2FC703}"/>
              </a:ext>
            </a:extLst>
          </p:cNvPr>
          <p:cNvSpPr txBox="1"/>
          <p:nvPr/>
        </p:nvSpPr>
        <p:spPr>
          <a:xfrm>
            <a:off x="8106855" y="617779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 (2023)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Pathogens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143022-9A3E-05D1-D7EE-16C7182E967F}"/>
              </a:ext>
            </a:extLst>
          </p:cNvPr>
          <p:cNvCxnSpPr>
            <a:cxnSpLocks/>
          </p:cNvCxnSpPr>
          <p:nvPr/>
        </p:nvCxnSpPr>
        <p:spPr>
          <a:xfrm>
            <a:off x="1102468" y="714160"/>
            <a:ext cx="993344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0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63FCBD-33E5-F5C9-A249-1262503CFF8A}"/>
              </a:ext>
            </a:extLst>
          </p:cNvPr>
          <p:cNvSpPr>
            <a:spLocks/>
          </p:cNvSpPr>
          <p:nvPr/>
        </p:nvSpPr>
        <p:spPr bwMode="auto">
          <a:xfrm>
            <a:off x="1101363" y="252790"/>
            <a:ext cx="9989273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  <a:sym typeface="Arial" charset="0"/>
              </a:rPr>
              <a:t>Human-to-swine, swine-to-swine, swine-to-human – it’s FAST!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BC124-2146-254A-1329-C9A28757AC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55410"/>
          <a:stretch/>
        </p:blipFill>
        <p:spPr bwMode="auto">
          <a:xfrm>
            <a:off x="2535370" y="4024331"/>
            <a:ext cx="7121257" cy="1781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6731B-4442-894F-E002-8B3B95D39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4220" y="1054912"/>
            <a:ext cx="6402122" cy="2619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5B209-58A4-9E9C-7E07-6CC95BE140C9}"/>
              </a:ext>
            </a:extLst>
          </p:cNvPr>
          <p:cNvSpPr txBox="1"/>
          <p:nvPr/>
        </p:nvSpPr>
        <p:spPr>
          <a:xfrm>
            <a:off x="7912301" y="61215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 (2023)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Pathogens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706EB-447B-AAB5-AB54-AADE34B35A1B}"/>
              </a:ext>
            </a:extLst>
          </p:cNvPr>
          <p:cNvSpPr txBox="1"/>
          <p:nvPr/>
        </p:nvSpPr>
        <p:spPr>
          <a:xfrm>
            <a:off x="848459" y="6110747"/>
            <a:ext cx="640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handful of AA changes is all it takes to reduce Ab binding…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78763A-82CF-BA3B-4433-CAB7A5F46790}"/>
              </a:ext>
            </a:extLst>
          </p:cNvPr>
          <p:cNvCxnSpPr>
            <a:cxnSpLocks/>
          </p:cNvCxnSpPr>
          <p:nvPr/>
        </p:nvCxnSpPr>
        <p:spPr>
          <a:xfrm>
            <a:off x="1101363" y="740101"/>
            <a:ext cx="993344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2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0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 submitted through NAHLN were confirmed as HPAI H5N1 on March 25, 2024</a:t>
            </a:r>
          </a:p>
        </p:txBody>
      </p:sp>
    </p:spTree>
    <p:extLst>
      <p:ext uri="{BB962C8B-B14F-4D97-AF65-F5344CB8AC3E}">
        <p14:creationId xmlns:p14="http://schemas.microsoft.com/office/powerpoint/2010/main" val="327697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81AF2-AE34-313B-F004-8F272639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25" y="1502311"/>
            <a:ext cx="6336827" cy="3853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50A1D-D692-A629-A130-1D47612BBF8A}"/>
              </a:ext>
            </a:extLst>
          </p:cNvPr>
          <p:cNvSpPr txBox="1"/>
          <p:nvPr/>
        </p:nvSpPr>
        <p:spPr>
          <a:xfrm>
            <a:off x="7516009" y="5566867"/>
            <a:ext cx="210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Thao – PhD student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5E608-0540-965C-6DD5-87BDCD75E8E2}"/>
              </a:ext>
            </a:extLst>
          </p:cNvPr>
          <p:cNvSpPr txBox="1"/>
          <p:nvPr/>
        </p:nvSpPr>
        <p:spPr>
          <a:xfrm>
            <a:off x="260432" y="3747801"/>
            <a:ext cx="254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Alexey – computer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4FC9A-C10B-BD87-366D-7FEC27041EA4}"/>
              </a:ext>
            </a:extLst>
          </p:cNvPr>
          <p:cNvSpPr txBox="1"/>
          <p:nvPr/>
        </p:nvSpPr>
        <p:spPr>
          <a:xfrm>
            <a:off x="4248238" y="5674785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Megan – DVM/PhD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347CA-2422-34A2-9AF4-D57C43A6D902}"/>
              </a:ext>
            </a:extLst>
          </p:cNvPr>
          <p:cNvSpPr txBox="1"/>
          <p:nvPr/>
        </p:nvSpPr>
        <p:spPr>
          <a:xfrm>
            <a:off x="1313406" y="839023"/>
            <a:ext cx="250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Blake – term technician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43D72-11D2-2EEE-1E54-98D64ECE58C1}"/>
              </a:ext>
            </a:extLst>
          </p:cNvPr>
          <p:cNvSpPr txBox="1"/>
          <p:nvPr/>
        </p:nvSpPr>
        <p:spPr>
          <a:xfrm>
            <a:off x="5168020" y="654357"/>
            <a:ext cx="306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Garrett – population genetics</a:t>
            </a:r>
          </a:p>
        </p:txBody>
      </p:sp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BA977B3A-1670-B932-CC63-3498140A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5" t="12704" r="20500" b="20805"/>
          <a:stretch/>
        </p:blipFill>
        <p:spPr>
          <a:xfrm>
            <a:off x="7516009" y="2614271"/>
            <a:ext cx="414829" cy="509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C10CB-E07A-E300-FB43-D43F76BF8416}"/>
              </a:ext>
            </a:extLst>
          </p:cNvPr>
          <p:cNvSpPr txBox="1"/>
          <p:nvPr/>
        </p:nvSpPr>
        <p:spPr>
          <a:xfrm>
            <a:off x="8953026" y="182768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Carl – evolutionary biology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9C880-CA91-2BC5-2A1F-55EB18DC6D59}"/>
              </a:ext>
            </a:extLst>
          </p:cNvPr>
          <p:cNvSpPr txBox="1"/>
          <p:nvPr/>
        </p:nvSpPr>
        <p:spPr>
          <a:xfrm>
            <a:off x="445274" y="2433092"/>
            <a:ext cx="217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Sanket</a:t>
            </a:r>
            <a:r>
              <a:rPr lang="en-US" dirty="0"/>
              <a:t> – PhD student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AF9075-553B-029D-9EF3-461A2EFE3F02}"/>
              </a:ext>
            </a:extLst>
          </p:cNvPr>
          <p:cNvCxnSpPr/>
          <p:nvPr/>
        </p:nvCxnSpPr>
        <p:spPr>
          <a:xfrm>
            <a:off x="2480650" y="1291132"/>
            <a:ext cx="1499992" cy="140546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4B258-808D-80D9-106D-8B804657258B}"/>
              </a:ext>
            </a:extLst>
          </p:cNvPr>
          <p:cNvCxnSpPr>
            <a:cxnSpLocks/>
          </p:cNvCxnSpPr>
          <p:nvPr/>
        </p:nvCxnSpPr>
        <p:spPr>
          <a:xfrm>
            <a:off x="2421655" y="2726267"/>
            <a:ext cx="839328" cy="1815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07687B-ECBD-943C-F283-82E8F130DA0D}"/>
              </a:ext>
            </a:extLst>
          </p:cNvPr>
          <p:cNvCxnSpPr>
            <a:cxnSpLocks/>
          </p:cNvCxnSpPr>
          <p:nvPr/>
        </p:nvCxnSpPr>
        <p:spPr>
          <a:xfrm flipV="1">
            <a:off x="1781797" y="3443737"/>
            <a:ext cx="1059522" cy="3040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572421-964C-A723-6FDF-0D3FF86D76AE}"/>
              </a:ext>
            </a:extLst>
          </p:cNvPr>
          <p:cNvCxnSpPr>
            <a:cxnSpLocks/>
          </p:cNvCxnSpPr>
          <p:nvPr/>
        </p:nvCxnSpPr>
        <p:spPr>
          <a:xfrm>
            <a:off x="6488895" y="1023689"/>
            <a:ext cx="629699" cy="15905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7D336-BBE2-49A3-73DB-1CF6D92DB5FB}"/>
              </a:ext>
            </a:extLst>
          </p:cNvPr>
          <p:cNvCxnSpPr>
            <a:cxnSpLocks/>
          </p:cNvCxnSpPr>
          <p:nvPr/>
        </p:nvCxnSpPr>
        <p:spPr>
          <a:xfrm flipH="1" flipV="1">
            <a:off x="4535786" y="3905402"/>
            <a:ext cx="671241" cy="1769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62CAD-5CFE-515A-616C-05BCD358618A}"/>
              </a:ext>
            </a:extLst>
          </p:cNvPr>
          <p:cNvCxnSpPr>
            <a:cxnSpLocks/>
          </p:cNvCxnSpPr>
          <p:nvPr/>
        </p:nvCxnSpPr>
        <p:spPr>
          <a:xfrm flipH="1" flipV="1">
            <a:off x="7387802" y="3691894"/>
            <a:ext cx="671241" cy="17693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20744B-338D-1245-FB60-8A975FAC1D1F}"/>
              </a:ext>
            </a:extLst>
          </p:cNvPr>
          <p:cNvCxnSpPr>
            <a:cxnSpLocks/>
          </p:cNvCxnSpPr>
          <p:nvPr/>
        </p:nvCxnSpPr>
        <p:spPr>
          <a:xfrm flipH="1">
            <a:off x="7925912" y="2045821"/>
            <a:ext cx="1027114" cy="6339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A79D74CD-72BF-E0DA-D33D-6F1ED6C38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439" y="2739642"/>
            <a:ext cx="335583" cy="4323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8422F3-4006-7785-674B-B11D9016FCF3}"/>
              </a:ext>
            </a:extLst>
          </p:cNvPr>
          <p:cNvSpPr txBox="1"/>
          <p:nvPr/>
        </p:nvSpPr>
        <p:spPr>
          <a:xfrm>
            <a:off x="9218477" y="2868857"/>
            <a:ext cx="226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Sriram – PhD student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6E5B1-DC4E-7803-250B-65F67BA26E1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399022" y="2955835"/>
            <a:ext cx="819455" cy="976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71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296B9-B621-1BE6-693F-906EDB4BB554}"/>
              </a:ext>
            </a:extLst>
          </p:cNvPr>
          <p:cNvSpPr txBox="1"/>
          <p:nvPr/>
        </p:nvSpPr>
        <p:spPr>
          <a:xfrm>
            <a:off x="3096133" y="62604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Single spillover in late 2023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227E44-1809-ED27-862C-1331C7191344}"/>
              </a:ext>
            </a:extLst>
          </p:cNvPr>
          <p:cNvCxnSpPr>
            <a:cxnSpLocks/>
          </p:cNvCxnSpPr>
          <p:nvPr/>
        </p:nvCxnSpPr>
        <p:spPr>
          <a:xfrm>
            <a:off x="3038168" y="708935"/>
            <a:ext cx="585955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163CA03-1148-5535-8800-28D93FEE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26"/>
          <a:stretch/>
        </p:blipFill>
        <p:spPr>
          <a:xfrm>
            <a:off x="434328" y="1032101"/>
            <a:ext cx="5661672" cy="5486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3F97F4-4924-ECC8-48DC-A2797196BCA0}"/>
              </a:ext>
            </a:extLst>
          </p:cNvPr>
          <p:cNvSpPr txBox="1"/>
          <p:nvPr/>
        </p:nvSpPr>
        <p:spPr>
          <a:xfrm>
            <a:off x="8536777" y="6149065"/>
            <a:ext cx="388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Nguyen et al.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bioRxiv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 review)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53A62-CDA6-81B2-CF80-86C90D3E2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42"/>
          <a:stretch/>
        </p:blipFill>
        <p:spPr>
          <a:xfrm>
            <a:off x="5721482" y="2743204"/>
            <a:ext cx="6326719" cy="19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296B9-B621-1BE6-693F-906EDB4BB554}"/>
              </a:ext>
            </a:extLst>
          </p:cNvPr>
          <p:cNvSpPr txBox="1"/>
          <p:nvPr/>
        </p:nvSpPr>
        <p:spPr>
          <a:xfrm>
            <a:off x="1275121" y="126999"/>
            <a:ext cx="946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Reassortment in wild birds preceded spillover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227E44-1809-ED27-862C-1331C7191344}"/>
              </a:ext>
            </a:extLst>
          </p:cNvPr>
          <p:cNvCxnSpPr>
            <a:cxnSpLocks/>
          </p:cNvCxnSpPr>
          <p:nvPr/>
        </p:nvCxnSpPr>
        <p:spPr>
          <a:xfrm>
            <a:off x="1275121" y="773330"/>
            <a:ext cx="9469259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2D17DD-17E9-C52B-3EFE-32F76544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7" y="1567693"/>
            <a:ext cx="11565109" cy="4120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226A29-5192-5F2D-DF7E-DB5A4E6E2E47}"/>
              </a:ext>
            </a:extLst>
          </p:cNvPr>
          <p:cNvSpPr txBox="1"/>
          <p:nvPr/>
        </p:nvSpPr>
        <p:spPr>
          <a:xfrm>
            <a:off x="476518" y="6149065"/>
            <a:ext cx="49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TreeSort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https://github.com/flu-crew/TreeSort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364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7" y="2598056"/>
            <a:ext cx="110103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could it have gone from a single confirmed case on March 25, 2024… to hundreds?</a:t>
            </a:r>
          </a:p>
        </p:txBody>
      </p:sp>
    </p:spTree>
    <p:extLst>
      <p:ext uri="{BB962C8B-B14F-4D97-AF65-F5344CB8AC3E}">
        <p14:creationId xmlns:p14="http://schemas.microsoft.com/office/powerpoint/2010/main" val="177896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C2FD1-EE96-DD4E-654C-F6D80E0C3ECE}"/>
              </a:ext>
            </a:extLst>
          </p:cNvPr>
          <p:cNvSpPr txBox="1"/>
          <p:nvPr/>
        </p:nvSpPr>
        <p:spPr>
          <a:xfrm>
            <a:off x="1954698" y="51339"/>
            <a:ext cx="808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Animals are moved... and the virus too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9B585-449E-B668-05B1-5AFBFFDAB268}"/>
              </a:ext>
            </a:extLst>
          </p:cNvPr>
          <p:cNvCxnSpPr>
            <a:cxnSpLocks/>
          </p:cNvCxnSpPr>
          <p:nvPr/>
        </p:nvCxnSpPr>
        <p:spPr>
          <a:xfrm>
            <a:off x="1954698" y="708935"/>
            <a:ext cx="808445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0345424-3A98-0F21-6D02-FFA7F7042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" t="410" r="56318" b="54600"/>
          <a:stretch/>
        </p:blipFill>
        <p:spPr>
          <a:xfrm>
            <a:off x="3975851" y="763728"/>
            <a:ext cx="4240296" cy="5517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69159-2854-A89D-C99B-CE4AB428E3CA}"/>
              </a:ext>
            </a:extLst>
          </p:cNvPr>
          <p:cNvSpPr txBox="1"/>
          <p:nvPr/>
        </p:nvSpPr>
        <p:spPr>
          <a:xfrm>
            <a:off x="398206" y="3026666"/>
            <a:ext cx="2979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 Epidemiologic Investigation Services, and the National Veterinary Services Laboratories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USDA-APHIS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AC2F3-265A-2AB2-B9C8-EC324294C1C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92168"/>
          <a:stretch/>
        </p:blipFill>
        <p:spPr>
          <a:xfrm>
            <a:off x="3795094" y="6281181"/>
            <a:ext cx="4741683" cy="4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C2FD1-EE96-DD4E-654C-F6D80E0C3ECE}"/>
              </a:ext>
            </a:extLst>
          </p:cNvPr>
          <p:cNvSpPr txBox="1"/>
          <p:nvPr/>
        </p:nvSpPr>
        <p:spPr>
          <a:xfrm>
            <a:off x="861233" y="37761"/>
            <a:ext cx="1046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From one location at least three clusters emerged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9B585-449E-B668-05B1-5AFBFFDAB268}"/>
              </a:ext>
            </a:extLst>
          </p:cNvPr>
          <p:cNvCxnSpPr>
            <a:cxnSpLocks/>
          </p:cNvCxnSpPr>
          <p:nvPr/>
        </p:nvCxnSpPr>
        <p:spPr>
          <a:xfrm>
            <a:off x="861233" y="708935"/>
            <a:ext cx="1018884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78421B-90EF-0F95-D947-B01C1067A536}"/>
              </a:ext>
            </a:extLst>
          </p:cNvPr>
          <p:cNvGrpSpPr/>
          <p:nvPr/>
        </p:nvGrpSpPr>
        <p:grpSpPr>
          <a:xfrm>
            <a:off x="7907490" y="1545465"/>
            <a:ext cx="4122370" cy="4354719"/>
            <a:chOff x="7907490" y="1545465"/>
            <a:chExt cx="4122370" cy="43547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3AEB3-C500-2712-F0DA-F7F0330CF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38" t="46132" r="3257" b="8965"/>
            <a:stretch/>
          </p:blipFill>
          <p:spPr>
            <a:xfrm>
              <a:off x="8039718" y="1679033"/>
              <a:ext cx="3990142" cy="42211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0DDC1-2041-56C2-23E8-A8B3893727FD}"/>
                </a:ext>
              </a:extLst>
            </p:cNvPr>
            <p:cNvSpPr/>
            <p:nvPr/>
          </p:nvSpPr>
          <p:spPr>
            <a:xfrm>
              <a:off x="7907490" y="1545465"/>
              <a:ext cx="629287" cy="528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86CBFE-DFCB-0FF5-8095-764EC0D306ED}"/>
              </a:ext>
            </a:extLst>
          </p:cNvPr>
          <p:cNvGrpSpPr/>
          <p:nvPr/>
        </p:nvGrpSpPr>
        <p:grpSpPr>
          <a:xfrm>
            <a:off x="4052692" y="1281449"/>
            <a:ext cx="3539824" cy="4448957"/>
            <a:chOff x="4052692" y="1281449"/>
            <a:chExt cx="3539824" cy="44489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30ED6F-C647-F0DF-934B-5F6FD0280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67" r="55184" b="9154"/>
            <a:stretch/>
          </p:blipFill>
          <p:spPr>
            <a:xfrm>
              <a:off x="4052692" y="1439770"/>
              <a:ext cx="3539824" cy="429063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DC3287-328A-7BF0-5013-410CA8C8E61D}"/>
                </a:ext>
              </a:extLst>
            </p:cNvPr>
            <p:cNvSpPr/>
            <p:nvPr/>
          </p:nvSpPr>
          <p:spPr>
            <a:xfrm>
              <a:off x="4099763" y="1281449"/>
              <a:ext cx="629287" cy="528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7C28C1-DF93-483D-AB87-38649B2251C7}"/>
              </a:ext>
            </a:extLst>
          </p:cNvPr>
          <p:cNvGrpSpPr/>
          <p:nvPr/>
        </p:nvGrpSpPr>
        <p:grpSpPr>
          <a:xfrm>
            <a:off x="10098" y="1127594"/>
            <a:ext cx="4094111" cy="4904942"/>
            <a:chOff x="190401" y="1127594"/>
            <a:chExt cx="4094111" cy="49049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1EA569-312D-0843-76AB-525602B4D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747" r="9436" b="54653"/>
            <a:stretch/>
          </p:blipFill>
          <p:spPr>
            <a:xfrm>
              <a:off x="297486" y="1127594"/>
              <a:ext cx="3987026" cy="490494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486FD-519E-D40A-D585-6018D2BCCF5C}"/>
                </a:ext>
              </a:extLst>
            </p:cNvPr>
            <p:cNvSpPr/>
            <p:nvPr/>
          </p:nvSpPr>
          <p:spPr>
            <a:xfrm>
              <a:off x="190401" y="1175754"/>
              <a:ext cx="629287" cy="528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959FB0F-CD39-2A4E-6B74-8D4AB1B3A75D}"/>
              </a:ext>
            </a:extLst>
          </p:cNvPr>
          <p:cNvSpPr txBox="1"/>
          <p:nvPr/>
        </p:nvSpPr>
        <p:spPr>
          <a:xfrm>
            <a:off x="2189408" y="10506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AEE16-79F4-A134-39FE-7D0595826587}"/>
              </a:ext>
            </a:extLst>
          </p:cNvPr>
          <p:cNvSpPr txBox="1"/>
          <p:nvPr/>
        </p:nvSpPr>
        <p:spPr>
          <a:xfrm>
            <a:off x="5633542" y="105061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9423A-C05B-C741-89C1-1F797D976541}"/>
              </a:ext>
            </a:extLst>
          </p:cNvPr>
          <p:cNvSpPr txBox="1"/>
          <p:nvPr/>
        </p:nvSpPr>
        <p:spPr>
          <a:xfrm>
            <a:off x="9779531" y="105061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4639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B5D791-6D9A-597B-B5B9-ECA7AC324288}"/>
              </a:ext>
            </a:extLst>
          </p:cNvPr>
          <p:cNvSpPr txBox="1"/>
          <p:nvPr/>
        </p:nvSpPr>
        <p:spPr>
          <a:xfrm>
            <a:off x="1481184" y="92099"/>
            <a:ext cx="967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Asymptomatic dairy cattle drove dissemination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6CB712-D627-7415-860C-D43960106F42}"/>
              </a:ext>
            </a:extLst>
          </p:cNvPr>
          <p:cNvCxnSpPr>
            <a:cxnSpLocks/>
          </p:cNvCxnSpPr>
          <p:nvPr/>
        </p:nvCxnSpPr>
        <p:spPr>
          <a:xfrm>
            <a:off x="1481184" y="738430"/>
            <a:ext cx="961697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C4EFCB-AF65-7DCF-DB19-596A7290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65" y="1027317"/>
            <a:ext cx="8539316" cy="48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5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45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happening with IAV in swine in the United States?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3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7" y="2598056"/>
            <a:ext cx="110103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happening now it’s in dairy cattle?</a:t>
            </a:r>
          </a:p>
        </p:txBody>
      </p:sp>
    </p:spTree>
    <p:extLst>
      <p:ext uri="{BB962C8B-B14F-4D97-AF65-F5344CB8AC3E}">
        <p14:creationId xmlns:p14="http://schemas.microsoft.com/office/powerpoint/2010/main" val="8656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99CA9B-E2E2-E510-DCAB-3DEFE87D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8" y="803787"/>
            <a:ext cx="4705241" cy="5447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3B884-CA78-EB54-9894-30EBAC53D61B}"/>
              </a:ext>
            </a:extLst>
          </p:cNvPr>
          <p:cNvSpPr txBox="1"/>
          <p:nvPr/>
        </p:nvSpPr>
        <p:spPr>
          <a:xfrm>
            <a:off x="2254046" y="6317226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EB314-482B-A6AA-EBE8-D99092CAB9B0}"/>
              </a:ext>
            </a:extLst>
          </p:cNvPr>
          <p:cNvSpPr txBox="1"/>
          <p:nvPr/>
        </p:nvSpPr>
        <p:spPr>
          <a:xfrm>
            <a:off x="1861507" y="90646"/>
            <a:ext cx="846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In dairy cattle, then back into other hosts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175017-BA5E-C56F-A748-B7034BFEBC78}"/>
              </a:ext>
            </a:extLst>
          </p:cNvPr>
          <p:cNvCxnSpPr>
            <a:cxnSpLocks/>
          </p:cNvCxnSpPr>
          <p:nvPr/>
        </p:nvCxnSpPr>
        <p:spPr>
          <a:xfrm>
            <a:off x="1861507" y="736977"/>
            <a:ext cx="8468985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D2A544-10BC-069D-70A9-BB3CCBC0CF2D}"/>
              </a:ext>
            </a:extLst>
          </p:cNvPr>
          <p:cNvSpPr txBox="1"/>
          <p:nvPr/>
        </p:nvSpPr>
        <p:spPr>
          <a:xfrm>
            <a:off x="5838423" y="2730321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10 cattle to other host transmission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Wild birds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peridomestic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mammals (cats, raccoons)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1E484-6010-0508-5006-145DD6EE84A2}"/>
              </a:ext>
            </a:extLst>
          </p:cNvPr>
          <p:cNvSpPr txBox="1"/>
          <p:nvPr/>
        </p:nvSpPr>
        <p:spPr>
          <a:xfrm>
            <a:off x="7285757" y="5646994"/>
            <a:ext cx="4181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Arendsee</a:t>
            </a:r>
            <a:r>
              <a:rPr lang="en-US" dirty="0"/>
              <a:t> et al. (2022)</a:t>
            </a:r>
          </a:p>
          <a:p>
            <a:r>
              <a:rPr lang="en-US" dirty="0" err="1"/>
              <a:t>smot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https://github.com/flu-crew/smot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7348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6D8A7C-BC58-AEA5-00C5-B51C88231805}"/>
              </a:ext>
            </a:extLst>
          </p:cNvPr>
          <p:cNvSpPr txBox="1"/>
          <p:nvPr/>
        </p:nvSpPr>
        <p:spPr>
          <a:xfrm>
            <a:off x="720169" y="152202"/>
            <a:ext cx="10751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Low frequency within host variation and purifying selection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A6F0B5-45E1-9677-7429-8A398B56FDD8}"/>
              </a:ext>
            </a:extLst>
          </p:cNvPr>
          <p:cNvCxnSpPr>
            <a:cxnSpLocks/>
          </p:cNvCxnSpPr>
          <p:nvPr/>
        </p:nvCxnSpPr>
        <p:spPr>
          <a:xfrm>
            <a:off x="825910" y="736977"/>
            <a:ext cx="1037549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762223-CEF5-266D-BCE1-17E73D4A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57097"/>
              </p:ext>
            </p:extLst>
          </p:nvPr>
        </p:nvGraphicFramePr>
        <p:xfrm>
          <a:off x="817161" y="872311"/>
          <a:ext cx="5832987" cy="5206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995">
                  <a:extLst>
                    <a:ext uri="{9D8B030D-6E8A-4147-A177-3AD203B41FA5}">
                      <a16:colId xmlns:a16="http://schemas.microsoft.com/office/drawing/2014/main" val="3304317749"/>
                    </a:ext>
                  </a:extLst>
                </a:gridCol>
                <a:gridCol w="775862">
                  <a:extLst>
                    <a:ext uri="{9D8B030D-6E8A-4147-A177-3AD203B41FA5}">
                      <a16:colId xmlns:a16="http://schemas.microsoft.com/office/drawing/2014/main" val="413366824"/>
                    </a:ext>
                  </a:extLst>
                </a:gridCol>
                <a:gridCol w="1645201">
                  <a:extLst>
                    <a:ext uri="{9D8B030D-6E8A-4147-A177-3AD203B41FA5}">
                      <a16:colId xmlns:a16="http://schemas.microsoft.com/office/drawing/2014/main" val="1760291972"/>
                    </a:ext>
                  </a:extLst>
                </a:gridCol>
                <a:gridCol w="757167">
                  <a:extLst>
                    <a:ext uri="{9D8B030D-6E8A-4147-A177-3AD203B41FA5}">
                      <a16:colId xmlns:a16="http://schemas.microsoft.com/office/drawing/2014/main" val="783078689"/>
                    </a:ext>
                  </a:extLst>
                </a:gridCol>
                <a:gridCol w="775862">
                  <a:extLst>
                    <a:ext uri="{9D8B030D-6E8A-4147-A177-3AD203B41FA5}">
                      <a16:colId xmlns:a16="http://schemas.microsoft.com/office/drawing/2014/main" val="1452876051"/>
                    </a:ext>
                  </a:extLst>
                </a:gridCol>
                <a:gridCol w="757167">
                  <a:extLst>
                    <a:ext uri="{9D8B030D-6E8A-4147-A177-3AD203B41FA5}">
                      <a16:colId xmlns:a16="http://schemas.microsoft.com/office/drawing/2014/main" val="4070134486"/>
                    </a:ext>
                  </a:extLst>
                </a:gridCol>
                <a:gridCol w="691733">
                  <a:extLst>
                    <a:ext uri="{9D8B030D-6E8A-4147-A177-3AD203B41FA5}">
                      <a16:colId xmlns:a16="http://schemas.microsoft.com/office/drawing/2014/main" val="1973769872"/>
                    </a:ext>
                  </a:extLst>
                </a:gridCol>
              </a:tblGrid>
              <a:tr h="618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Coding region change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Functional type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Cattle with variant (#)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Mean allele frequency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Consensus sequence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frequency variants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49469295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E91K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human 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385047122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S137F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human adapt 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706288883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Q154R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pathogenicity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938836499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172A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human adapt 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245758748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A172T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decrease human 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0.891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466677755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N209T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human 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341357872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Q234K/R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virulence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93419566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G240R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human 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0.025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18803032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S336N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pathogenicity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0.885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595891592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P337L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virulence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619761549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MP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R77K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pathogenicity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0.006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78680698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MP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S207G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decrease pathogenicity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192697951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A55T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virulence / host range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776093589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E57G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virulence / host range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782788221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V67I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virulence / host range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640720335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N70S/D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virulence / host range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13628083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N71S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virulence / host range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4237261304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T438A/I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antiviral resist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0.627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653262759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NP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V105M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decrease pathogenicity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231224477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V205I/G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virulence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51566000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E229K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virulence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2758589080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PB2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V495I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mammal adapt 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3363184229"/>
                  </a:ext>
                </a:extLst>
              </a:tr>
              <a:tr h="3092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PB2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E627K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virulence/adapt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0.327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177254948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PB2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M631L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increase mammal adapt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672103567"/>
                  </a:ext>
                </a:extLst>
              </a:tr>
              <a:tr h="178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PB2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D701N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increase pathogenicity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4222" marR="54222" marT="0" marB="0" anchor="b"/>
                </a:tc>
                <a:extLst>
                  <a:ext uri="{0D108BD9-81ED-4DB2-BD59-A6C34878D82A}">
                    <a16:rowId xmlns:a16="http://schemas.microsoft.com/office/drawing/2014/main" val="1183502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0BD8D03-1E79-2E77-9988-58A19A3961AC}"/>
              </a:ext>
            </a:extLst>
          </p:cNvPr>
          <p:cNvSpPr txBox="1"/>
          <p:nvPr/>
        </p:nvSpPr>
        <p:spPr>
          <a:xfrm>
            <a:off x="7031866" y="2369713"/>
            <a:ext cx="4984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/ds &lt;1 suggesting weak purifying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evidence that low frequency variants are affecting phenotype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genomic signatures emerged in wild birds and have persisted, e.g., HA 172A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“looks” like IAV evolving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44D00-3CCF-7FF2-F41F-C03CC5FE7022}"/>
              </a:ext>
            </a:extLst>
          </p:cNvPr>
          <p:cNvSpPr txBox="1"/>
          <p:nvPr/>
        </p:nvSpPr>
        <p:spPr>
          <a:xfrm>
            <a:off x="6650148" y="5193829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PB2 – E627K in one animal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328A9-8A3A-00E6-B09F-E3C165A70BFC}"/>
              </a:ext>
            </a:extLst>
          </p:cNvPr>
          <p:cNvSpPr txBox="1"/>
          <p:nvPr/>
        </p:nvSpPr>
        <p:spPr>
          <a:xfrm>
            <a:off x="6650148" y="5517396"/>
            <a:ext cx="284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PB2 – D701N in two animal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72BC7-6A02-0C47-83DA-620B3202F811}"/>
              </a:ext>
            </a:extLst>
          </p:cNvPr>
          <p:cNvSpPr txBox="1"/>
          <p:nvPr/>
        </p:nvSpPr>
        <p:spPr>
          <a:xfrm>
            <a:off x="6650148" y="586849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PB2 – M631L in 214 animals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FB451-650A-D490-DF29-FC34AB090574}"/>
              </a:ext>
            </a:extLst>
          </p:cNvPr>
          <p:cNvSpPr txBox="1"/>
          <p:nvPr/>
        </p:nvSpPr>
        <p:spPr>
          <a:xfrm>
            <a:off x="294794" y="6155219"/>
            <a:ext cx="386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Hutter</a:t>
            </a:r>
            <a:r>
              <a:rPr lang="en-US" dirty="0"/>
              <a:t> et al. (in prep)</a:t>
            </a:r>
          </a:p>
          <a:p>
            <a:r>
              <a:rPr lang="en-US" dirty="0">
                <a:hlinkClick r:id="rId2"/>
              </a:rPr>
              <a:t>https://github.com/flu-crew/Flumina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295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3C62-610C-3547-A7DA-FE686703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doing next?</a:t>
            </a:r>
          </a:p>
        </p:txBody>
      </p:sp>
    </p:spTree>
    <p:extLst>
      <p:ext uri="{BB962C8B-B14F-4D97-AF65-F5344CB8AC3E}">
        <p14:creationId xmlns:p14="http://schemas.microsoft.com/office/powerpoint/2010/main" val="215384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E1FFF4-CB64-15A2-E9B3-9D6533CB6FED}"/>
              </a:ext>
            </a:extLst>
          </p:cNvPr>
          <p:cNvSpPr txBox="1"/>
          <p:nvPr/>
        </p:nvSpPr>
        <p:spPr>
          <a:xfrm>
            <a:off x="1928207" y="6063767"/>
            <a:ext cx="886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(2023) Systematic Biology: 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/flu-crew/PARNAS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CD25BF1-BFB8-528E-8FD1-E6F1E6998A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824" y="1453453"/>
            <a:ext cx="6380352" cy="4248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6EBF8-DEAF-EFB9-A746-6DE1B5B0B148}"/>
              </a:ext>
            </a:extLst>
          </p:cNvPr>
          <p:cNvSpPr txBox="1"/>
          <p:nvPr/>
        </p:nvSpPr>
        <p:spPr>
          <a:xfrm>
            <a:off x="344899" y="235138"/>
            <a:ext cx="1139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PARNAS: an objective selection of representative strains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BD50B4-D542-FECD-983A-0330323543AF}"/>
              </a:ext>
            </a:extLst>
          </p:cNvPr>
          <p:cNvCxnSpPr>
            <a:cxnSpLocks/>
          </p:cNvCxnSpPr>
          <p:nvPr/>
        </p:nvCxnSpPr>
        <p:spPr>
          <a:xfrm>
            <a:off x="832104" y="852370"/>
            <a:ext cx="103692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3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515A19C-6B02-AB98-BC9B-217669C3F56D}"/>
              </a:ext>
            </a:extLst>
          </p:cNvPr>
          <p:cNvSpPr>
            <a:spLocks/>
          </p:cNvSpPr>
          <p:nvPr/>
        </p:nvSpPr>
        <p:spPr bwMode="auto">
          <a:xfrm>
            <a:off x="1900187" y="48986"/>
            <a:ext cx="8147487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The main PARNAS sampling strategies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112D2D-D31B-0F86-BB90-215962D70B38}"/>
              </a:ext>
            </a:extLst>
          </p:cNvPr>
          <p:cNvSpPr txBox="1"/>
          <p:nvPr/>
        </p:nvSpPr>
        <p:spPr>
          <a:xfrm>
            <a:off x="83822" y="859297"/>
            <a:ext cx="6414166" cy="541518"/>
          </a:xfrm>
          <a:prstGeom prst="rect">
            <a:avLst/>
          </a:prstGeom>
          <a:noFill/>
        </p:spPr>
        <p:txBody>
          <a:bodyPr wrap="square" lIns="67986" tIns="33993" rIns="67986" bIns="33993" rtlCol="0">
            <a:spAutoFit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Selecting </a:t>
            </a:r>
            <a:r>
              <a:rPr lang="en-US" sz="3200" i="1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 best representatives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EBFC41-7C27-8457-FE4A-FB6FCE2E4E10}"/>
              </a:ext>
            </a:extLst>
          </p:cNvPr>
          <p:cNvSpPr/>
          <p:nvPr/>
        </p:nvSpPr>
        <p:spPr>
          <a:xfrm>
            <a:off x="1602142" y="1980806"/>
            <a:ext cx="129909" cy="1306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41C5E22-A0B9-2BB7-871D-33C56DD3C915}"/>
              </a:ext>
            </a:extLst>
          </p:cNvPr>
          <p:cNvSpPr/>
          <p:nvPr/>
        </p:nvSpPr>
        <p:spPr>
          <a:xfrm>
            <a:off x="1691558" y="1570395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BA7BEA6-ECD6-077E-53E7-A4DA0941D521}"/>
              </a:ext>
            </a:extLst>
          </p:cNvPr>
          <p:cNvSpPr/>
          <p:nvPr/>
        </p:nvSpPr>
        <p:spPr>
          <a:xfrm>
            <a:off x="1353461" y="2219987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0B32885-A13B-4B33-2136-E551B354C643}"/>
              </a:ext>
            </a:extLst>
          </p:cNvPr>
          <p:cNvSpPr/>
          <p:nvPr/>
        </p:nvSpPr>
        <p:spPr>
          <a:xfrm>
            <a:off x="1274964" y="204750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2C3BAA9-1863-5FB7-DACB-AE75069D3C80}"/>
              </a:ext>
            </a:extLst>
          </p:cNvPr>
          <p:cNvSpPr/>
          <p:nvPr/>
        </p:nvSpPr>
        <p:spPr>
          <a:xfrm>
            <a:off x="1318321" y="1874180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F063676-0E82-14FF-642D-C81E1A30B8E3}"/>
              </a:ext>
            </a:extLst>
          </p:cNvPr>
          <p:cNvSpPr/>
          <p:nvPr/>
        </p:nvSpPr>
        <p:spPr>
          <a:xfrm>
            <a:off x="1945430" y="1787097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01A9AD4-F104-5258-1895-D335E2ADC42D}"/>
              </a:ext>
            </a:extLst>
          </p:cNvPr>
          <p:cNvSpPr/>
          <p:nvPr/>
        </p:nvSpPr>
        <p:spPr>
          <a:xfrm>
            <a:off x="1602142" y="2347676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2E4EFF0-BEDE-1895-1C23-3466EA8CE339}"/>
              </a:ext>
            </a:extLst>
          </p:cNvPr>
          <p:cNvSpPr/>
          <p:nvPr/>
        </p:nvSpPr>
        <p:spPr>
          <a:xfrm>
            <a:off x="1942726" y="2219987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EB70DF7-B928-853E-1E7E-27258FC6198E}"/>
              </a:ext>
            </a:extLst>
          </p:cNvPr>
          <p:cNvSpPr/>
          <p:nvPr/>
        </p:nvSpPr>
        <p:spPr>
          <a:xfrm>
            <a:off x="1396764" y="161419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3AAD06F-47E8-6A12-0898-7BED80A43D4C}"/>
              </a:ext>
            </a:extLst>
          </p:cNvPr>
          <p:cNvSpPr/>
          <p:nvPr/>
        </p:nvSpPr>
        <p:spPr>
          <a:xfrm>
            <a:off x="2042955" y="2037882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471D3AD-C3B7-2B20-7655-A3D8888DBCCA}"/>
              </a:ext>
            </a:extLst>
          </p:cNvPr>
          <p:cNvSpPr/>
          <p:nvPr/>
        </p:nvSpPr>
        <p:spPr>
          <a:xfrm>
            <a:off x="3610519" y="195639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AE061D-1A32-7CF5-297D-8D5C495F2C4F}"/>
              </a:ext>
            </a:extLst>
          </p:cNvPr>
          <p:cNvSpPr/>
          <p:nvPr/>
        </p:nvSpPr>
        <p:spPr>
          <a:xfrm>
            <a:off x="3348322" y="2180630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761D501-89DA-E1B1-478F-AE26C128FC94}"/>
              </a:ext>
            </a:extLst>
          </p:cNvPr>
          <p:cNvSpPr/>
          <p:nvPr/>
        </p:nvSpPr>
        <p:spPr>
          <a:xfrm>
            <a:off x="3815951" y="174687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3936491-9E05-D12D-C2C6-790F958618B9}"/>
              </a:ext>
            </a:extLst>
          </p:cNvPr>
          <p:cNvSpPr/>
          <p:nvPr/>
        </p:nvSpPr>
        <p:spPr>
          <a:xfrm>
            <a:off x="3434928" y="1833958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CA6DB20-F6B8-7939-113F-23EFB8CD8ECA}"/>
              </a:ext>
            </a:extLst>
          </p:cNvPr>
          <p:cNvSpPr/>
          <p:nvPr/>
        </p:nvSpPr>
        <p:spPr>
          <a:xfrm>
            <a:off x="3613214" y="1625925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B31B4B-5D6C-FF6A-C38B-EA62DF6840B5}"/>
              </a:ext>
            </a:extLst>
          </p:cNvPr>
          <p:cNvSpPr/>
          <p:nvPr/>
        </p:nvSpPr>
        <p:spPr>
          <a:xfrm>
            <a:off x="4153671" y="174687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DEF46E2-1617-2932-1630-78097BD68130}"/>
              </a:ext>
            </a:extLst>
          </p:cNvPr>
          <p:cNvSpPr/>
          <p:nvPr/>
        </p:nvSpPr>
        <p:spPr>
          <a:xfrm>
            <a:off x="4196974" y="146143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63C6E98-430A-C868-777F-7202C0131ED0}"/>
              </a:ext>
            </a:extLst>
          </p:cNvPr>
          <p:cNvSpPr/>
          <p:nvPr/>
        </p:nvSpPr>
        <p:spPr>
          <a:xfrm>
            <a:off x="4261946" y="2086013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70BF1D9-AA16-4E60-B575-C2A381F35644}"/>
              </a:ext>
            </a:extLst>
          </p:cNvPr>
          <p:cNvSpPr/>
          <p:nvPr/>
        </p:nvSpPr>
        <p:spPr>
          <a:xfrm>
            <a:off x="3945788" y="1999936"/>
            <a:ext cx="129909" cy="1306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D72D4C9-7276-AD1E-8323-6D64A9E29D8B}"/>
              </a:ext>
            </a:extLst>
          </p:cNvPr>
          <p:cNvSpPr/>
          <p:nvPr/>
        </p:nvSpPr>
        <p:spPr>
          <a:xfrm>
            <a:off x="4404785" y="1746874"/>
            <a:ext cx="129909" cy="130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FD9E198-68B7-DB92-5BD5-C6EB70A41EDA}"/>
              </a:ext>
            </a:extLst>
          </p:cNvPr>
          <p:cNvGrpSpPr/>
          <p:nvPr/>
        </p:nvGrpSpPr>
        <p:grpSpPr>
          <a:xfrm>
            <a:off x="2207931" y="2365002"/>
            <a:ext cx="1136285" cy="1015045"/>
            <a:chOff x="2296831" y="2517402"/>
            <a:chExt cx="1136285" cy="101504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91D0226-60D0-16FB-3CFC-6539B879DDCA}"/>
                </a:ext>
              </a:extLst>
            </p:cNvPr>
            <p:cNvSpPr/>
            <p:nvPr/>
          </p:nvSpPr>
          <p:spPr>
            <a:xfrm>
              <a:off x="2994220" y="3209032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346DF0F-FE85-F910-8E48-ECE369E352C8}"/>
                </a:ext>
              </a:extLst>
            </p:cNvPr>
            <p:cNvSpPr/>
            <p:nvPr/>
          </p:nvSpPr>
          <p:spPr>
            <a:xfrm>
              <a:off x="2634713" y="3158233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7D93D6F-DA0E-257F-A8D9-6A29767F9695}"/>
                </a:ext>
              </a:extLst>
            </p:cNvPr>
            <p:cNvSpPr/>
            <p:nvPr/>
          </p:nvSpPr>
          <p:spPr>
            <a:xfrm>
              <a:off x="2735754" y="2812209"/>
              <a:ext cx="129909" cy="1306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4320B71-DEB9-00F0-F4DC-2A6BDA45DA5E}"/>
                </a:ext>
              </a:extLst>
            </p:cNvPr>
            <p:cNvSpPr/>
            <p:nvPr/>
          </p:nvSpPr>
          <p:spPr>
            <a:xfrm>
              <a:off x="3100658" y="2931993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9567E14-FE33-D597-BA33-F1527A8C3AFE}"/>
                </a:ext>
              </a:extLst>
            </p:cNvPr>
            <p:cNvSpPr/>
            <p:nvPr/>
          </p:nvSpPr>
          <p:spPr>
            <a:xfrm>
              <a:off x="2735754" y="3401822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7FED3BE-713B-493F-2ED3-C06F04D931F2}"/>
                </a:ext>
              </a:extLst>
            </p:cNvPr>
            <p:cNvSpPr/>
            <p:nvPr/>
          </p:nvSpPr>
          <p:spPr>
            <a:xfrm>
              <a:off x="3303207" y="3158233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3907989-022C-ABC7-0419-A8CB374FBA8E}"/>
                </a:ext>
              </a:extLst>
            </p:cNvPr>
            <p:cNvSpPr/>
            <p:nvPr/>
          </p:nvSpPr>
          <p:spPr>
            <a:xfrm>
              <a:off x="2296831" y="2982791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ACB5B49-8BA5-F47D-7910-CF13EF8ADE5E}"/>
                </a:ext>
              </a:extLst>
            </p:cNvPr>
            <p:cNvSpPr/>
            <p:nvPr/>
          </p:nvSpPr>
          <p:spPr>
            <a:xfrm>
              <a:off x="3060940" y="2681009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2EC8B8F-F83B-0C62-240E-F62948EE5085}"/>
                </a:ext>
              </a:extLst>
            </p:cNvPr>
            <p:cNvSpPr/>
            <p:nvPr/>
          </p:nvSpPr>
          <p:spPr>
            <a:xfrm>
              <a:off x="2533673" y="2881194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E6966DA-A62E-09DC-8B40-10093FF406A8}"/>
                </a:ext>
              </a:extLst>
            </p:cNvPr>
            <p:cNvSpPr/>
            <p:nvPr/>
          </p:nvSpPr>
          <p:spPr>
            <a:xfrm>
              <a:off x="2533673" y="2613907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243039-46AB-A66B-F08D-C6EF1B17D05C}"/>
                </a:ext>
              </a:extLst>
            </p:cNvPr>
            <p:cNvSpPr/>
            <p:nvPr/>
          </p:nvSpPr>
          <p:spPr>
            <a:xfrm>
              <a:off x="2801865" y="2517402"/>
              <a:ext cx="129909" cy="1306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9C9C12-76D7-B681-4B77-042BBC704CB0}"/>
              </a:ext>
            </a:extLst>
          </p:cNvPr>
          <p:cNvGrpSpPr>
            <a:grpSpLocks noChangeAspect="1"/>
          </p:cNvGrpSpPr>
          <p:nvPr/>
        </p:nvGrpSpPr>
        <p:grpSpPr>
          <a:xfrm>
            <a:off x="1176923" y="4034021"/>
            <a:ext cx="3264598" cy="2607577"/>
            <a:chOff x="5258583" y="1686530"/>
            <a:chExt cx="2065005" cy="164036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97ADF26-ED6A-8669-C31E-FC73F371E4C1}"/>
                </a:ext>
              </a:extLst>
            </p:cNvPr>
            <p:cNvSpPr/>
            <p:nvPr/>
          </p:nvSpPr>
          <p:spPr>
            <a:xfrm>
              <a:off x="5465847" y="2013743"/>
              <a:ext cx="82296" cy="82296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ED0C7D6-EDE3-A6DF-699C-B4D7D13AD31F}"/>
                </a:ext>
              </a:extLst>
            </p:cNvPr>
            <p:cNvSpPr/>
            <p:nvPr/>
          </p:nvSpPr>
          <p:spPr>
            <a:xfrm>
              <a:off x="5522491" y="1755177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9D73A78-8B19-B877-F927-AA5B19E28002}"/>
                </a:ext>
              </a:extLst>
            </p:cNvPr>
            <p:cNvSpPr/>
            <p:nvPr/>
          </p:nvSpPr>
          <p:spPr>
            <a:xfrm>
              <a:off x="5308310" y="2164431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B6D157-1451-68CC-93F1-FD199B888683}"/>
                </a:ext>
              </a:extLst>
            </p:cNvPr>
            <p:cNvSpPr/>
            <p:nvPr/>
          </p:nvSpPr>
          <p:spPr>
            <a:xfrm>
              <a:off x="5258583" y="2055764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0B5BFB-9526-18F1-FDE1-60DD1CB7457A}"/>
                </a:ext>
              </a:extLst>
            </p:cNvPr>
            <p:cNvSpPr/>
            <p:nvPr/>
          </p:nvSpPr>
          <p:spPr>
            <a:xfrm>
              <a:off x="5286049" y="1946567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439B32-12B3-B269-0FC2-F54DBC18E5B7}"/>
                </a:ext>
              </a:extLst>
            </p:cNvPr>
            <p:cNvSpPr/>
            <p:nvPr/>
          </p:nvSpPr>
          <p:spPr>
            <a:xfrm>
              <a:off x="5683316" y="1891703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6F59C95-F2D6-AB41-1FDE-3268AC25534C}"/>
                </a:ext>
              </a:extLst>
            </p:cNvPr>
            <p:cNvSpPr/>
            <p:nvPr/>
          </p:nvSpPr>
          <p:spPr>
            <a:xfrm>
              <a:off x="5465847" y="2244877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BF84C8-8D28-54F1-884A-9319B90D0649}"/>
                </a:ext>
              </a:extLst>
            </p:cNvPr>
            <p:cNvSpPr/>
            <p:nvPr/>
          </p:nvSpPr>
          <p:spPr>
            <a:xfrm>
              <a:off x="5681603" y="2164431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3B0C2F0-A966-E142-3211-5B91D6A87C4B}"/>
                </a:ext>
              </a:extLst>
            </p:cNvPr>
            <p:cNvSpPr/>
            <p:nvPr/>
          </p:nvSpPr>
          <p:spPr>
            <a:xfrm>
              <a:off x="5335742" y="1782771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1E8C183-7608-9769-E2F2-C5477BBCE641}"/>
                </a:ext>
              </a:extLst>
            </p:cNvPr>
            <p:cNvSpPr/>
            <p:nvPr/>
          </p:nvSpPr>
          <p:spPr>
            <a:xfrm>
              <a:off x="5745097" y="2049702"/>
              <a:ext cx="82296" cy="82296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CCA66F0-604E-C2D0-1E0F-0253E96F2F34}"/>
                </a:ext>
              </a:extLst>
            </p:cNvPr>
            <p:cNvSpPr/>
            <p:nvPr/>
          </p:nvSpPr>
          <p:spPr>
            <a:xfrm>
              <a:off x="6738133" y="1998363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00699F-79B5-AE0C-62AF-511EC99A5C28}"/>
                </a:ext>
              </a:extLst>
            </p:cNvPr>
            <p:cNvSpPr/>
            <p:nvPr/>
          </p:nvSpPr>
          <p:spPr>
            <a:xfrm>
              <a:off x="6572034" y="2139635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FE22E9E-20A6-555E-C764-4536C9C5F3E7}"/>
                </a:ext>
              </a:extLst>
            </p:cNvPr>
            <p:cNvSpPr/>
            <p:nvPr/>
          </p:nvSpPr>
          <p:spPr>
            <a:xfrm>
              <a:off x="6868272" y="1866362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6E5348-E33F-532F-D337-76FF3D4F40FA}"/>
                </a:ext>
              </a:extLst>
            </p:cNvPr>
            <p:cNvSpPr/>
            <p:nvPr/>
          </p:nvSpPr>
          <p:spPr>
            <a:xfrm>
              <a:off x="6626898" y="1921226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0882952-242A-9294-4EF2-854D1F0B1854}"/>
                </a:ext>
              </a:extLst>
            </p:cNvPr>
            <p:cNvSpPr/>
            <p:nvPr/>
          </p:nvSpPr>
          <p:spPr>
            <a:xfrm>
              <a:off x="6739840" y="1790162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3A17266-0B5E-5ACC-987B-01358D866089}"/>
                </a:ext>
              </a:extLst>
            </p:cNvPr>
            <p:cNvSpPr/>
            <p:nvPr/>
          </p:nvSpPr>
          <p:spPr>
            <a:xfrm>
              <a:off x="7082214" y="1866362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69FA220-6785-3FC7-CE5F-D05BFCA098CE}"/>
                </a:ext>
              </a:extLst>
            </p:cNvPr>
            <p:cNvSpPr/>
            <p:nvPr/>
          </p:nvSpPr>
          <p:spPr>
            <a:xfrm>
              <a:off x="7109646" y="1686530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BF6CF1E-7215-87D4-4127-2940B890850F}"/>
                </a:ext>
              </a:extLst>
            </p:cNvPr>
            <p:cNvSpPr/>
            <p:nvPr/>
          </p:nvSpPr>
          <p:spPr>
            <a:xfrm>
              <a:off x="7150805" y="2080025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C91154-C3DA-A7F0-F2EE-3AF5D2271EE4}"/>
                </a:ext>
              </a:extLst>
            </p:cNvPr>
            <p:cNvSpPr/>
            <p:nvPr/>
          </p:nvSpPr>
          <p:spPr>
            <a:xfrm>
              <a:off x="6950522" y="2025795"/>
              <a:ext cx="82296" cy="82296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6987E43-1298-513E-C119-AB5A2AF3E410}"/>
                </a:ext>
              </a:extLst>
            </p:cNvPr>
            <p:cNvSpPr/>
            <p:nvPr/>
          </p:nvSpPr>
          <p:spPr>
            <a:xfrm>
              <a:off x="7241292" y="1866362"/>
              <a:ext cx="82296" cy="8229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76405F7-4B1A-7E9D-4343-89A4F2BE5521}"/>
                </a:ext>
              </a:extLst>
            </p:cNvPr>
            <p:cNvSpPr/>
            <p:nvPr/>
          </p:nvSpPr>
          <p:spPr>
            <a:xfrm>
              <a:off x="6347714" y="3123139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026ECC2-C858-831A-1718-AC7F485288DC}"/>
                </a:ext>
              </a:extLst>
            </p:cNvPr>
            <p:cNvSpPr/>
            <p:nvPr/>
          </p:nvSpPr>
          <p:spPr>
            <a:xfrm>
              <a:off x="6119970" y="3091135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0CF4280-5431-81F9-83CE-57671560E176}"/>
                </a:ext>
              </a:extLst>
            </p:cNvPr>
            <p:cNvSpPr/>
            <p:nvPr/>
          </p:nvSpPr>
          <p:spPr>
            <a:xfrm>
              <a:off x="6183978" y="2873134"/>
              <a:ext cx="82296" cy="82296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9F0126B-1437-BED0-B5F1-7754014A4CAD}"/>
                </a:ext>
              </a:extLst>
            </p:cNvPr>
            <p:cNvSpPr/>
            <p:nvPr/>
          </p:nvSpPr>
          <p:spPr>
            <a:xfrm>
              <a:off x="6415141" y="2948600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E727B9-FD68-B2BF-CD9D-FDE0BFE398B5}"/>
                </a:ext>
              </a:extLst>
            </p:cNvPr>
            <p:cNvSpPr/>
            <p:nvPr/>
          </p:nvSpPr>
          <p:spPr>
            <a:xfrm>
              <a:off x="6183978" y="3244600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74645C6-1851-F10F-E324-E212327CC6FA}"/>
                </a:ext>
              </a:extLst>
            </p:cNvPr>
            <p:cNvSpPr/>
            <p:nvPr/>
          </p:nvSpPr>
          <p:spPr>
            <a:xfrm>
              <a:off x="6543454" y="3091135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C1C7202-3C7D-68BD-5CDB-834A799856AE}"/>
                </a:ext>
              </a:extLst>
            </p:cNvPr>
            <p:cNvSpPr/>
            <p:nvPr/>
          </p:nvSpPr>
          <p:spPr>
            <a:xfrm>
              <a:off x="5905925" y="2980604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2BCA9E-76F6-E495-1D2B-1B3C702A2DA6}"/>
                </a:ext>
              </a:extLst>
            </p:cNvPr>
            <p:cNvSpPr/>
            <p:nvPr/>
          </p:nvSpPr>
          <p:spPr>
            <a:xfrm>
              <a:off x="6389980" y="2790476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0449F22-66F4-2864-9A8E-47965BA9DAA7}"/>
                </a:ext>
              </a:extLst>
            </p:cNvPr>
            <p:cNvSpPr/>
            <p:nvPr/>
          </p:nvSpPr>
          <p:spPr>
            <a:xfrm>
              <a:off x="6055962" y="2916596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75C569A-A895-43F1-9026-2DC5897D7FCE}"/>
                </a:ext>
              </a:extLst>
            </p:cNvPr>
            <p:cNvSpPr/>
            <p:nvPr/>
          </p:nvSpPr>
          <p:spPr>
            <a:xfrm>
              <a:off x="6055962" y="2748201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DBA525-7AF0-05E0-D0F0-019490B12BB3}"/>
                </a:ext>
              </a:extLst>
            </p:cNvPr>
            <p:cNvSpPr/>
            <p:nvPr/>
          </p:nvSpPr>
          <p:spPr>
            <a:xfrm>
              <a:off x="6225859" y="2687401"/>
              <a:ext cx="82296" cy="8229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0DE9BBE-202B-6E2A-0F10-58CFE7EB4687}"/>
                </a:ext>
              </a:extLst>
            </p:cNvPr>
            <p:cNvSpPr txBox="1"/>
            <p:nvPr/>
          </p:nvSpPr>
          <p:spPr>
            <a:xfrm>
              <a:off x="5482310" y="1798519"/>
              <a:ext cx="233770" cy="317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3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E3CBC4F-9983-519F-6D31-D4CC72BE8E5A}"/>
                </a:ext>
              </a:extLst>
            </p:cNvPr>
            <p:cNvSpPr txBox="1"/>
            <p:nvPr/>
          </p:nvSpPr>
          <p:spPr>
            <a:xfrm>
              <a:off x="6903337" y="2046353"/>
              <a:ext cx="233770" cy="317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8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08F7B41-B8B1-9AA1-D689-57DAD9C88594}"/>
                </a:ext>
              </a:extLst>
            </p:cNvPr>
            <p:cNvSpPr txBox="1"/>
            <p:nvPr/>
          </p:nvSpPr>
          <p:spPr>
            <a:xfrm>
              <a:off x="6227160" y="2840614"/>
              <a:ext cx="233770" cy="317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3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0C1457EE-2982-23CF-2258-49F4224D3104}"/>
              </a:ext>
            </a:extLst>
          </p:cNvPr>
          <p:cNvSpPr/>
          <p:nvPr/>
        </p:nvSpPr>
        <p:spPr>
          <a:xfrm>
            <a:off x="2395809" y="3526175"/>
            <a:ext cx="412027" cy="11326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34310-0EB5-E2F1-84F8-F4BF63A69AED}"/>
              </a:ext>
            </a:extLst>
          </p:cNvPr>
          <p:cNvSpPr txBox="1"/>
          <p:nvPr/>
        </p:nvSpPr>
        <p:spPr>
          <a:xfrm>
            <a:off x="2716233" y="3746762"/>
            <a:ext cx="743450" cy="504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6BAC8E-4CA2-0AEF-2E24-423596204B09}"/>
              </a:ext>
            </a:extLst>
          </p:cNvPr>
          <p:cNvGrpSpPr>
            <a:grpSpLocks noChangeAspect="1"/>
          </p:cNvGrpSpPr>
          <p:nvPr/>
        </p:nvGrpSpPr>
        <p:grpSpPr>
          <a:xfrm>
            <a:off x="10400504" y="1400815"/>
            <a:ext cx="1667555" cy="1676750"/>
            <a:chOff x="644185" y="942616"/>
            <a:chExt cx="2200656" cy="220065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1844AF-FA97-C64B-39B5-038DC1862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185" y="942616"/>
              <a:ext cx="2200656" cy="22006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4A732BD-3487-3C74-AAFC-FED813A18B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279" y="1956076"/>
              <a:ext cx="173736" cy="1737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BE3EA1-A11E-E9F6-5CA8-87738A4964CC}"/>
                </a:ext>
              </a:extLst>
            </p:cNvPr>
            <p:cNvCxnSpPr>
              <a:cxnSpLocks/>
              <a:stCxn id="61" idx="6"/>
              <a:endCxn id="60" idx="6"/>
            </p:cNvCxnSpPr>
            <p:nvPr/>
          </p:nvCxnSpPr>
          <p:spPr>
            <a:xfrm>
              <a:off x="1847014" y="2042944"/>
              <a:ext cx="9978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D62419-3230-0CBF-97A4-DCCAEBEF35C3}"/>
                </a:ext>
              </a:extLst>
            </p:cNvPr>
            <p:cNvSpPr txBox="1"/>
            <p:nvPr/>
          </p:nvSpPr>
          <p:spPr>
            <a:xfrm>
              <a:off x="2113418" y="1876173"/>
              <a:ext cx="418684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00" i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30E93623-678B-13C3-D9EA-8BCD4F36D6D0}"/>
              </a:ext>
            </a:extLst>
          </p:cNvPr>
          <p:cNvSpPr/>
          <p:nvPr/>
        </p:nvSpPr>
        <p:spPr>
          <a:xfrm>
            <a:off x="8434586" y="3383782"/>
            <a:ext cx="412027" cy="11326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D53D5-B58C-9EE8-6537-F0EB02CA8826}"/>
              </a:ext>
            </a:extLst>
          </p:cNvPr>
          <p:cNvSpPr txBox="1"/>
          <p:nvPr/>
        </p:nvSpPr>
        <p:spPr>
          <a:xfrm>
            <a:off x="8744732" y="3459258"/>
            <a:ext cx="3497537" cy="920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Optimal subsampling 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CDB3A2-74AB-C3E3-CF46-BEB934268D92}"/>
              </a:ext>
            </a:extLst>
          </p:cNvPr>
          <p:cNvGrpSpPr/>
          <p:nvPr/>
        </p:nvGrpSpPr>
        <p:grpSpPr>
          <a:xfrm>
            <a:off x="8294584" y="4286335"/>
            <a:ext cx="3137300" cy="2522679"/>
            <a:chOff x="3803016" y="1888048"/>
            <a:chExt cx="4030344" cy="341824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F572AC-B569-1E30-AEA9-AA96FBE027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3016" y="3568932"/>
              <a:ext cx="1737360" cy="173736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C732C7-729F-29A0-BE0A-00AA3A343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6000" y="2560320"/>
              <a:ext cx="1737360" cy="173736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E6435C-450E-3E11-C367-FF6BF672C0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1149" y="1888048"/>
              <a:ext cx="1737360" cy="173736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ACD33F-A907-C09A-957E-F5EF8ED60078}"/>
                </a:ext>
              </a:extLst>
            </p:cNvPr>
            <p:cNvSpPr>
              <a:spLocks/>
            </p:cNvSpPr>
            <p:nvPr/>
          </p:nvSpPr>
          <p:spPr>
            <a:xfrm>
              <a:off x="5563955" y="2688655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D0D7A9-190F-312F-8516-940F214A9EA8}"/>
                </a:ext>
              </a:extLst>
            </p:cNvPr>
            <p:cNvSpPr>
              <a:spLocks/>
            </p:cNvSpPr>
            <p:nvPr/>
          </p:nvSpPr>
          <p:spPr>
            <a:xfrm>
              <a:off x="4951138" y="233885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B6B684C-D696-000B-6623-44547991A391}"/>
                </a:ext>
              </a:extLst>
            </p:cNvPr>
            <p:cNvSpPr>
              <a:spLocks/>
            </p:cNvSpPr>
            <p:nvPr/>
          </p:nvSpPr>
          <p:spPr>
            <a:xfrm>
              <a:off x="4601716" y="4373434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EDAEBC-B95E-619E-C120-9273AA73FBDD}"/>
                </a:ext>
              </a:extLst>
            </p:cNvPr>
            <p:cNvSpPr>
              <a:spLocks/>
            </p:cNvSpPr>
            <p:nvPr/>
          </p:nvSpPr>
          <p:spPr>
            <a:xfrm>
              <a:off x="6060627" y="219257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435590-8FD9-3373-B17A-542D700106D3}"/>
                </a:ext>
              </a:extLst>
            </p:cNvPr>
            <p:cNvSpPr>
              <a:spLocks/>
            </p:cNvSpPr>
            <p:nvPr/>
          </p:nvSpPr>
          <p:spPr>
            <a:xfrm>
              <a:off x="6604476" y="365342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14336B-4E13-70F2-263B-F5FA5D40EEDB}"/>
                </a:ext>
              </a:extLst>
            </p:cNvPr>
            <p:cNvSpPr>
              <a:spLocks/>
            </p:cNvSpPr>
            <p:nvPr/>
          </p:nvSpPr>
          <p:spPr>
            <a:xfrm>
              <a:off x="6730650" y="302567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40A9B7C-2EF6-DE37-6345-34BA59918EB8}"/>
                </a:ext>
              </a:extLst>
            </p:cNvPr>
            <p:cNvSpPr>
              <a:spLocks/>
            </p:cNvSpPr>
            <p:nvPr/>
          </p:nvSpPr>
          <p:spPr>
            <a:xfrm>
              <a:off x="6333584" y="268814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714BF71-D866-E770-7BF6-88249A98F6C9}"/>
                </a:ext>
              </a:extLst>
            </p:cNvPr>
            <p:cNvSpPr>
              <a:spLocks/>
            </p:cNvSpPr>
            <p:nvPr/>
          </p:nvSpPr>
          <p:spPr>
            <a:xfrm>
              <a:off x="5854822" y="336604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57F1FC8-993C-19B2-2F6C-AB052F465B27}"/>
                </a:ext>
              </a:extLst>
            </p:cNvPr>
            <p:cNvSpPr>
              <a:spLocks/>
            </p:cNvSpPr>
            <p:nvPr/>
          </p:nvSpPr>
          <p:spPr>
            <a:xfrm>
              <a:off x="4989273" y="309425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74C29D1-AA12-B43A-EA79-8AC0F7B5840A}"/>
                </a:ext>
              </a:extLst>
            </p:cNvPr>
            <p:cNvSpPr>
              <a:spLocks/>
            </p:cNvSpPr>
            <p:nvPr/>
          </p:nvSpPr>
          <p:spPr>
            <a:xfrm>
              <a:off x="6964680" y="28337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E32C7D-1B98-E34F-FB5C-823D02A9CD5A}"/>
                </a:ext>
              </a:extLst>
            </p:cNvPr>
            <p:cNvSpPr>
              <a:spLocks/>
            </p:cNvSpPr>
            <p:nvPr/>
          </p:nvSpPr>
          <p:spPr>
            <a:xfrm>
              <a:off x="6129207" y="296958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84C6D18-4A14-23D3-62D3-92E05E2122C4}"/>
                </a:ext>
              </a:extLst>
            </p:cNvPr>
            <p:cNvSpPr>
              <a:spLocks/>
            </p:cNvSpPr>
            <p:nvPr/>
          </p:nvSpPr>
          <p:spPr>
            <a:xfrm>
              <a:off x="7132477" y="354727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BE865A-F1CA-3B2D-016F-E9D401577A52}"/>
                </a:ext>
              </a:extLst>
            </p:cNvPr>
            <p:cNvSpPr>
              <a:spLocks/>
            </p:cNvSpPr>
            <p:nvPr/>
          </p:nvSpPr>
          <p:spPr>
            <a:xfrm>
              <a:off x="6896100" y="336042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88018F1-DF31-299C-7DCF-C9A752D3A5EC}"/>
                </a:ext>
              </a:extLst>
            </p:cNvPr>
            <p:cNvSpPr>
              <a:spLocks/>
            </p:cNvSpPr>
            <p:nvPr/>
          </p:nvSpPr>
          <p:spPr>
            <a:xfrm>
              <a:off x="4754116" y="452583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9E6A0DE-5425-4AC6-53E5-283D8D9E6841}"/>
                </a:ext>
              </a:extLst>
            </p:cNvPr>
            <p:cNvSpPr>
              <a:spLocks/>
            </p:cNvSpPr>
            <p:nvPr/>
          </p:nvSpPr>
          <p:spPr>
            <a:xfrm>
              <a:off x="4156966" y="422910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EA0E59-1F84-7C03-A62E-96BAB6EAFC68}"/>
                </a:ext>
              </a:extLst>
            </p:cNvPr>
            <p:cNvSpPr>
              <a:spLocks/>
            </p:cNvSpPr>
            <p:nvPr/>
          </p:nvSpPr>
          <p:spPr>
            <a:xfrm>
              <a:off x="4301426" y="484587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1A119BC-BD2C-4DFC-8616-0C331A7A9F0D}"/>
                </a:ext>
              </a:extLst>
            </p:cNvPr>
            <p:cNvSpPr>
              <a:spLocks/>
            </p:cNvSpPr>
            <p:nvPr/>
          </p:nvSpPr>
          <p:spPr>
            <a:xfrm>
              <a:off x="4533136" y="383402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03418D-25D5-526F-9B17-4AFE1A366818}"/>
                </a:ext>
              </a:extLst>
            </p:cNvPr>
            <p:cNvSpPr>
              <a:spLocks/>
            </p:cNvSpPr>
            <p:nvPr/>
          </p:nvSpPr>
          <p:spPr>
            <a:xfrm>
              <a:off x="5214860" y="436626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86708C3-5A19-4512-2062-8BC2D7C7B6DD}"/>
                </a:ext>
              </a:extLst>
            </p:cNvPr>
            <p:cNvSpPr txBox="1"/>
            <p:nvPr/>
          </p:nvSpPr>
          <p:spPr>
            <a:xfrm>
              <a:off x="5640572" y="2971800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6C562-1403-ABE0-7188-339E3F85BB93}"/>
              </a:ext>
            </a:extLst>
          </p:cNvPr>
          <p:cNvGrpSpPr/>
          <p:nvPr/>
        </p:nvGrpSpPr>
        <p:grpSpPr>
          <a:xfrm>
            <a:off x="7213699" y="1527881"/>
            <a:ext cx="2987608" cy="2693111"/>
            <a:chOff x="4156966" y="2192575"/>
            <a:chExt cx="3112671" cy="279045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3FE710-B31A-34CC-A167-5CB730797A12}"/>
                </a:ext>
              </a:extLst>
            </p:cNvPr>
            <p:cNvSpPr>
              <a:spLocks/>
            </p:cNvSpPr>
            <p:nvPr/>
          </p:nvSpPr>
          <p:spPr>
            <a:xfrm>
              <a:off x="5563955" y="268865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B23DD5-DDD4-7606-0A43-362952882E6D}"/>
                </a:ext>
              </a:extLst>
            </p:cNvPr>
            <p:cNvSpPr>
              <a:spLocks/>
            </p:cNvSpPr>
            <p:nvPr/>
          </p:nvSpPr>
          <p:spPr>
            <a:xfrm>
              <a:off x="4951138" y="233885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703AA0-890C-7AE4-84ED-DF78B9113F41}"/>
                </a:ext>
              </a:extLst>
            </p:cNvPr>
            <p:cNvSpPr>
              <a:spLocks/>
            </p:cNvSpPr>
            <p:nvPr/>
          </p:nvSpPr>
          <p:spPr>
            <a:xfrm>
              <a:off x="4601716" y="437343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8DABB3-11F7-6C80-450B-85774D5E0703}"/>
                </a:ext>
              </a:extLst>
            </p:cNvPr>
            <p:cNvSpPr>
              <a:spLocks/>
            </p:cNvSpPr>
            <p:nvPr/>
          </p:nvSpPr>
          <p:spPr>
            <a:xfrm>
              <a:off x="6060627" y="219257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F4F65CD-3433-F368-D627-C37ED1C3510C}"/>
                </a:ext>
              </a:extLst>
            </p:cNvPr>
            <p:cNvSpPr>
              <a:spLocks/>
            </p:cNvSpPr>
            <p:nvPr/>
          </p:nvSpPr>
          <p:spPr>
            <a:xfrm>
              <a:off x="6604476" y="365342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A594BA-CA1D-55C1-D12E-CF7D9745FB5D}"/>
                </a:ext>
              </a:extLst>
            </p:cNvPr>
            <p:cNvSpPr>
              <a:spLocks/>
            </p:cNvSpPr>
            <p:nvPr/>
          </p:nvSpPr>
          <p:spPr>
            <a:xfrm>
              <a:off x="6730650" y="302567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53FB73-FD4E-6C32-C68E-F127CF962E85}"/>
                </a:ext>
              </a:extLst>
            </p:cNvPr>
            <p:cNvSpPr>
              <a:spLocks/>
            </p:cNvSpPr>
            <p:nvPr/>
          </p:nvSpPr>
          <p:spPr>
            <a:xfrm>
              <a:off x="6333584" y="268814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CB8D2C-16DA-9558-D3D3-241CB226E241}"/>
                </a:ext>
              </a:extLst>
            </p:cNvPr>
            <p:cNvSpPr>
              <a:spLocks/>
            </p:cNvSpPr>
            <p:nvPr/>
          </p:nvSpPr>
          <p:spPr>
            <a:xfrm>
              <a:off x="5854822" y="336604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D0D778-F4E7-3BA9-B6A8-1A52DD411C1A}"/>
                </a:ext>
              </a:extLst>
            </p:cNvPr>
            <p:cNvSpPr>
              <a:spLocks/>
            </p:cNvSpPr>
            <p:nvPr/>
          </p:nvSpPr>
          <p:spPr>
            <a:xfrm>
              <a:off x="4989273" y="309425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2D2637-5A72-CFD4-C319-6B5BBDB61481}"/>
                </a:ext>
              </a:extLst>
            </p:cNvPr>
            <p:cNvSpPr>
              <a:spLocks/>
            </p:cNvSpPr>
            <p:nvPr/>
          </p:nvSpPr>
          <p:spPr>
            <a:xfrm>
              <a:off x="6964680" y="28337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D660A9-7B03-AA0C-A81D-154120E14AB5}"/>
                </a:ext>
              </a:extLst>
            </p:cNvPr>
            <p:cNvSpPr>
              <a:spLocks/>
            </p:cNvSpPr>
            <p:nvPr/>
          </p:nvSpPr>
          <p:spPr>
            <a:xfrm>
              <a:off x="6129207" y="296958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A67F07-9136-2D9E-3307-B18BA679B015}"/>
                </a:ext>
              </a:extLst>
            </p:cNvPr>
            <p:cNvSpPr>
              <a:spLocks/>
            </p:cNvSpPr>
            <p:nvPr/>
          </p:nvSpPr>
          <p:spPr>
            <a:xfrm>
              <a:off x="7132477" y="354727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76F202F-BE94-5E05-0824-D694E97C949C}"/>
                </a:ext>
              </a:extLst>
            </p:cNvPr>
            <p:cNvSpPr>
              <a:spLocks/>
            </p:cNvSpPr>
            <p:nvPr/>
          </p:nvSpPr>
          <p:spPr>
            <a:xfrm>
              <a:off x="6896100" y="33604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4BCF975-5365-D52E-1AD3-238756290A5F}"/>
                </a:ext>
              </a:extLst>
            </p:cNvPr>
            <p:cNvSpPr>
              <a:spLocks/>
            </p:cNvSpPr>
            <p:nvPr/>
          </p:nvSpPr>
          <p:spPr>
            <a:xfrm>
              <a:off x="4754116" y="452583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4546CF-20C4-1875-1A40-72C7BE4BE1BD}"/>
                </a:ext>
              </a:extLst>
            </p:cNvPr>
            <p:cNvSpPr>
              <a:spLocks/>
            </p:cNvSpPr>
            <p:nvPr/>
          </p:nvSpPr>
          <p:spPr>
            <a:xfrm>
              <a:off x="4156966" y="422910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A1626B-4FB3-C50E-7114-CBF559D44735}"/>
                </a:ext>
              </a:extLst>
            </p:cNvPr>
            <p:cNvSpPr>
              <a:spLocks/>
            </p:cNvSpPr>
            <p:nvPr/>
          </p:nvSpPr>
          <p:spPr>
            <a:xfrm>
              <a:off x="4301426" y="484587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47C7DBD-CC99-2243-2520-5CF37E8B246A}"/>
                </a:ext>
              </a:extLst>
            </p:cNvPr>
            <p:cNvSpPr>
              <a:spLocks/>
            </p:cNvSpPr>
            <p:nvPr/>
          </p:nvSpPr>
          <p:spPr>
            <a:xfrm>
              <a:off x="4533136" y="383402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D35ACE6-6796-2F18-2A22-DC31162EEF33}"/>
                </a:ext>
              </a:extLst>
            </p:cNvPr>
            <p:cNvSpPr>
              <a:spLocks/>
            </p:cNvSpPr>
            <p:nvPr/>
          </p:nvSpPr>
          <p:spPr>
            <a:xfrm>
              <a:off x="5214860" y="436626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5C8FF8-B7C9-1938-9137-774A4D576AB8}"/>
              </a:ext>
            </a:extLst>
          </p:cNvPr>
          <p:cNvCxnSpPr>
            <a:cxnSpLocks/>
          </p:cNvCxnSpPr>
          <p:nvPr/>
        </p:nvCxnSpPr>
        <p:spPr>
          <a:xfrm>
            <a:off x="6495382" y="870550"/>
            <a:ext cx="0" cy="5796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49E2C-27B5-BC20-8EA4-D5E730A5AD27}"/>
              </a:ext>
            </a:extLst>
          </p:cNvPr>
          <p:cNvSpPr txBox="1"/>
          <p:nvPr/>
        </p:nvSpPr>
        <p:spPr>
          <a:xfrm>
            <a:off x="3496931" y="5900673"/>
            <a:ext cx="2535915" cy="504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user sets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8813D-F8DF-6793-FEB7-5D1F94FC0ACC}"/>
              </a:ext>
            </a:extLst>
          </p:cNvPr>
          <p:cNvSpPr txBox="1"/>
          <p:nvPr/>
        </p:nvSpPr>
        <p:spPr>
          <a:xfrm>
            <a:off x="9917587" y="606283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 sets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radius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DAD948-FAB8-EF60-158F-BB85AB3D0703}"/>
              </a:ext>
            </a:extLst>
          </p:cNvPr>
          <p:cNvSpPr txBox="1"/>
          <p:nvPr/>
        </p:nvSpPr>
        <p:spPr>
          <a:xfrm>
            <a:off x="6724023" y="870550"/>
            <a:ext cx="6414166" cy="561092"/>
          </a:xfrm>
          <a:prstGeom prst="rect">
            <a:avLst/>
          </a:prstGeom>
          <a:noFill/>
        </p:spPr>
        <p:txBody>
          <a:bodyPr wrap="square" lIns="67986" tIns="33993" rIns="67986" bIns="33993" rtlCol="0">
            <a:spAutoFit/>
          </a:bodyPr>
          <a:lstStyle/>
          <a:p>
            <a:pPr marL="514350" indent="-514350" algn="just">
              <a:buFont typeface="+mj-lt"/>
              <a:buAutoNum type="arabicParenR" startAt="2"/>
            </a:pP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Covering all diversity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0F40C4-F21B-83A9-96B1-2B2A843AD67F}"/>
              </a:ext>
            </a:extLst>
          </p:cNvPr>
          <p:cNvCxnSpPr>
            <a:cxnSpLocks/>
          </p:cNvCxnSpPr>
          <p:nvPr/>
        </p:nvCxnSpPr>
        <p:spPr>
          <a:xfrm>
            <a:off x="1724545" y="679315"/>
            <a:ext cx="8420081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38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3F0F544-5527-AC70-A54B-11FF76F53A58}"/>
              </a:ext>
            </a:extLst>
          </p:cNvPr>
          <p:cNvSpPr>
            <a:spLocks/>
          </p:cNvSpPr>
          <p:nvPr/>
        </p:nvSpPr>
        <p:spPr bwMode="auto">
          <a:xfrm>
            <a:off x="1724545" y="189325"/>
            <a:ext cx="8720336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Selecting the 3 most representative strains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4021F1-C130-6874-CA3D-876125DFD67A}"/>
              </a:ext>
            </a:extLst>
          </p:cNvPr>
          <p:cNvCxnSpPr>
            <a:cxnSpLocks/>
          </p:cNvCxnSpPr>
          <p:nvPr/>
        </p:nvCxnSpPr>
        <p:spPr>
          <a:xfrm>
            <a:off x="1724545" y="798187"/>
            <a:ext cx="872033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BC3DC30-052E-2E21-5589-28C71451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45" y="950984"/>
            <a:ext cx="8061750" cy="3962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330C7-56F7-846F-D8A9-8BE5A5D69A5B}"/>
              </a:ext>
            </a:extLst>
          </p:cNvPr>
          <p:cNvSpPr txBox="1"/>
          <p:nvPr/>
        </p:nvSpPr>
        <p:spPr>
          <a:xfrm>
            <a:off x="1375553" y="5193786"/>
            <a:ext cx="941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3 best strains and identify the groups that each strain represents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3D5F6-5D2C-DEEE-5AC7-2168AAB08777}"/>
              </a:ext>
            </a:extLst>
          </p:cNvPr>
          <p:cNvSpPr txBox="1"/>
          <p:nvPr/>
        </p:nvSpPr>
        <p:spPr>
          <a:xfrm>
            <a:off x="2068749" y="5647434"/>
            <a:ext cx="83761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-t H1N1_human_2020_IRD.rooted.tre -n 3 --color "parnas-n3-colored.tre"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MT331335|A/Pennsylvania/12/2020|USA|H1N1|02/03/2020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MT331244|A/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New_Mexico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/05/2020|USA|H1N1|02/10/2020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MT303640|A/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New_York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/17/2020|USA|H1N1|01/25/2020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16:31:32] Chosen representatives account for 43.26% of overall diversity.</a:t>
            </a:r>
          </a:p>
        </p:txBody>
      </p:sp>
    </p:spTree>
    <p:extLst>
      <p:ext uri="{BB962C8B-B14F-4D97-AF65-F5344CB8AC3E}">
        <p14:creationId xmlns:p14="http://schemas.microsoft.com/office/powerpoint/2010/main" val="3556036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AF7E5-53EE-CD7C-8B91-0B47A95D1E47}"/>
              </a:ext>
            </a:extLst>
          </p:cNvPr>
          <p:cNvSpPr txBox="1"/>
          <p:nvPr/>
        </p:nvSpPr>
        <p:spPr>
          <a:xfrm>
            <a:off x="1029976" y="208283"/>
            <a:ext cx="1059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 gaps in representative coverage and identify genetically novel genes</a:t>
            </a:r>
          </a:p>
        </p:txBody>
      </p:sp>
      <p:pic>
        <p:nvPicPr>
          <p:cNvPr id="5" name="Picture 4" descr="A diagram of a vaccine&#10;&#10;Description automatically generated">
            <a:extLst>
              <a:ext uri="{FF2B5EF4-FFF2-40B4-BE49-F238E27FC236}">
                <a16:creationId xmlns:a16="http://schemas.microsoft.com/office/drawing/2014/main" id="{C47B50C9-EBB7-3F6F-C7B9-513F6B93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2" y="938850"/>
            <a:ext cx="7772400" cy="4721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D329C-A8A0-3CDC-39CB-25D7D9384F6C}"/>
              </a:ext>
            </a:extLst>
          </p:cNvPr>
          <p:cNvSpPr txBox="1"/>
          <p:nvPr/>
        </p:nvSpPr>
        <p:spPr>
          <a:xfrm>
            <a:off x="1979007" y="5851482"/>
            <a:ext cx="886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(2023) Systematic Biology: 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/flu-crew/PARNAS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BBF0C-865B-C938-8817-9FBF4E905C57}"/>
              </a:ext>
            </a:extLst>
          </p:cNvPr>
          <p:cNvSpPr txBox="1"/>
          <p:nvPr/>
        </p:nvSpPr>
        <p:spPr>
          <a:xfrm>
            <a:off x="8494776" y="2505670"/>
            <a:ext cx="3538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~2000 human H3 HA genes weighted using HI data (2 AU threshold)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E8CBC-A333-D4D3-BBCE-39802F0D2B8F}"/>
              </a:ext>
            </a:extLst>
          </p:cNvPr>
          <p:cNvCxnSpPr>
            <a:cxnSpLocks/>
          </p:cNvCxnSpPr>
          <p:nvPr/>
        </p:nvCxnSpPr>
        <p:spPr>
          <a:xfrm>
            <a:off x="1029976" y="683790"/>
            <a:ext cx="10462021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7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0F17F-1B61-2433-5D3A-F22D2EF30AEE}"/>
              </a:ext>
            </a:extLst>
          </p:cNvPr>
          <p:cNvSpPr txBox="1"/>
          <p:nvPr/>
        </p:nvSpPr>
        <p:spPr>
          <a:xfrm>
            <a:off x="1590949" y="128409"/>
            <a:ext cx="874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Evaluate prior selections against new genetic surveillance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C26045-B2F3-F6C9-342C-B6E2B4E5F668}"/>
              </a:ext>
            </a:extLst>
          </p:cNvPr>
          <p:cNvCxnSpPr>
            <a:cxnSpLocks/>
          </p:cNvCxnSpPr>
          <p:nvPr/>
        </p:nvCxnSpPr>
        <p:spPr>
          <a:xfrm>
            <a:off x="1660187" y="590074"/>
            <a:ext cx="8579796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653F36-7CDE-CD0D-FFF0-12372497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73" y="705421"/>
            <a:ext cx="6993996" cy="3098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F3678-20C4-6390-545B-35ACA891BA53}"/>
              </a:ext>
            </a:extLst>
          </p:cNvPr>
          <p:cNvSpPr txBox="1"/>
          <p:nvPr/>
        </p:nvSpPr>
        <p:spPr>
          <a:xfrm>
            <a:off x="204215" y="3838771"/>
            <a:ext cx="116555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i="1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-t H1N1_human_2020_IRD.rooted.tre --evaluate --prior "Vaccine.*</a:t>
            </a:r>
            <a:r>
              <a:rPr lang="en-US" sz="1200" i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Prior selections: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Vaccine|EPI_ISL_397028|1617983|A/Hawaii/70/2019|H1N1|10/05/2019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Vaccine|EPI_ISL_404527|1661758|A/Wisconsin/588/2019|H1N1|12/19/2019</a:t>
            </a:r>
            <a:b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Finding best 2 representatives: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MT245039|A/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Rhode_Island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/04/2020|USA|H1N1|01/08/2020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MT303640|A/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New_York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/17/2020|USA|H1N1|01/25/2020</a:t>
            </a:r>
          </a:p>
          <a:p>
            <a:endParaRPr lang="en-US" sz="12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2 Best representatives account for 34.15% of overall diversity.</a:t>
            </a:r>
          </a:p>
          <a:p>
            <a:endParaRPr lang="en-US" sz="12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Prior representatives are 12.57% less representative than the optimal set.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parnas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Prior strains are more representative than 96.0% of random selections.</a:t>
            </a:r>
            <a:endParaRPr lang="en-US" sz="12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2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F209F-28DA-7AE0-F1F5-5AFD7BE1DFA6}"/>
              </a:ext>
            </a:extLst>
          </p:cNvPr>
          <p:cNvSpPr txBox="1"/>
          <p:nvPr/>
        </p:nvSpPr>
        <p:spPr>
          <a:xfrm>
            <a:off x="8878110" y="4377446"/>
            <a:ext cx="231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existing vaccines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EFE57-2CD0-18DA-AC02-B218BD6CC9C4}"/>
              </a:ext>
            </a:extLst>
          </p:cNvPr>
          <p:cNvSpPr txBox="1"/>
          <p:nvPr/>
        </p:nvSpPr>
        <p:spPr>
          <a:xfrm>
            <a:off x="9036678" y="5511560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best vaccines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D828B-1C90-E1BD-3F81-5681E8B479F7}"/>
              </a:ext>
            </a:extLst>
          </p:cNvPr>
          <p:cNvSpPr txBox="1"/>
          <p:nvPr/>
        </p:nvSpPr>
        <p:spPr>
          <a:xfrm>
            <a:off x="9802914" y="4911535"/>
            <a:ext cx="46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42581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73A5AAF-4831-7682-2705-7D68FF8DCE8A}"/>
              </a:ext>
            </a:extLst>
          </p:cNvPr>
          <p:cNvSpPr>
            <a:spLocks/>
          </p:cNvSpPr>
          <p:nvPr/>
        </p:nvSpPr>
        <p:spPr bwMode="auto">
          <a:xfrm>
            <a:off x="4902904" y="280281"/>
            <a:ext cx="1974900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7BF98-1DBE-72E8-D8E6-922CD4D85374}"/>
              </a:ext>
            </a:extLst>
          </p:cNvPr>
          <p:cNvSpPr txBox="1"/>
          <p:nvPr/>
        </p:nvSpPr>
        <p:spPr>
          <a:xfrm>
            <a:off x="994610" y="1001913"/>
            <a:ext cx="102027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34 swine IAV HA clades detected globally over the last 6 months: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variants reported from 4 H1 clades (1A.3.3.2, 1B.1.1.1, 1B.2.1, 1C.2.2) and 1 H3v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IAV reassortment is difficult for swine and public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Human-to-swine transmission is “charging the evolutionary battery”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swine IAV maintain human IAV genes and H1N1pdm09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 gene constellations have a significant impact on transmission efficiency (Thomas et al. 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Subtle differences between strains alter phenotype and can result in zoonoses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Dairy cattle spillover: Single spillover in ~December 2023 with limited local circulation; Spillover was associated with a reassortment event in migratory birds (PB2, NP); Animal movement (HPAI status unknown) and asymptomatic dairy cattle disseminated virus; Once in dairy cattle, it has infected other hosts and is evolving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selection of HA genes for characterization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USDA-ARS-NADC software is available 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https://github.com/flu-crew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52238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22E83-E780-C19F-CC54-16B322E6E674}"/>
              </a:ext>
            </a:extLst>
          </p:cNvPr>
          <p:cNvSpPr txBox="1"/>
          <p:nvPr/>
        </p:nvSpPr>
        <p:spPr>
          <a:xfrm>
            <a:off x="2018107" y="208103"/>
            <a:ext cx="8460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USDA IAV in Swine Surveillance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EAEA8-4916-D519-857D-70C68DC64754}"/>
              </a:ext>
            </a:extLst>
          </p:cNvPr>
          <p:cNvSpPr txBox="1"/>
          <p:nvPr/>
        </p:nvSpPr>
        <p:spPr>
          <a:xfrm>
            <a:off x="209616" y="1274155"/>
            <a:ext cx="6038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Implemented in November 2009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~40 labs in the National Animal Health Lab Network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Passive surveillance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HA and NA sequenced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2010-2023 subset are whole genome sequenced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2023-&gt; </a:t>
            </a:r>
            <a:r>
              <a:rPr lang="en-US" sz="2400" i="1" dirty="0">
                <a:latin typeface="Arial"/>
                <a:cs typeface="Arial"/>
              </a:rPr>
              <a:t>all submissions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~11,000 strains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https://flu-crew.org/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DF993C-B402-B3D4-EEC4-A462EC38F78A}"/>
              </a:ext>
            </a:extLst>
          </p:cNvPr>
          <p:cNvCxnSpPr>
            <a:cxnSpLocks/>
          </p:cNvCxnSpPr>
          <p:nvPr/>
        </p:nvCxnSpPr>
        <p:spPr>
          <a:xfrm>
            <a:off x="1966148" y="866756"/>
            <a:ext cx="8512545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E1142B9C-12F3-706A-B813-D1B0DA88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400"/>
            <a:ext cx="5647469" cy="40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6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-02-RK0057-02P.jpg">
            <a:extLst>
              <a:ext uri="{FF2B5EF4-FFF2-40B4-BE49-F238E27FC236}">
                <a16:creationId xmlns:a16="http://schemas.microsoft.com/office/drawing/2014/main" id="{70DD925C-84B7-50B3-37BE-11FB7159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899365" y="4306186"/>
            <a:ext cx="2292635" cy="25518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8C5027-CAB8-4691-569A-30DD2ADFD206}"/>
              </a:ext>
            </a:extLst>
          </p:cNvPr>
          <p:cNvSpPr txBox="1">
            <a:spLocks/>
          </p:cNvSpPr>
          <p:nvPr/>
        </p:nvSpPr>
        <p:spPr>
          <a:xfrm>
            <a:off x="6777636" y="786962"/>
            <a:ext cx="2378077" cy="4089240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NADC </a:t>
            </a:r>
            <a:r>
              <a:rPr lang="en-US" sz="1400" b="1" u="sng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flucrew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Amy Baker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Tavis Anderson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Bailey Arruda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Meghan Wymore Brand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Alexey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Markin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Hufnagel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Megan Thomas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Carine Souza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Debora Goulart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Nick Otis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Katharine Young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Celeste Snyder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Giovana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Zanella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Garrett Janzen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Blake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Inderski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 Grover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Sanket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Wagle</a:t>
            </a: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Vijendran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Hutter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 Nguyen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A7A9F1-7A6E-293D-DC28-6777F506389F}"/>
              </a:ext>
            </a:extLst>
          </p:cNvPr>
          <p:cNvSpPr txBox="1">
            <a:spLocks/>
          </p:cNvSpPr>
          <p:nvPr/>
        </p:nvSpPr>
        <p:spPr>
          <a:xfrm>
            <a:off x="9163664" y="796308"/>
            <a:ext cx="2872857" cy="4065463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Phil Gauger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Oliver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Eulenstein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Michael Zeller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Zeb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Arendsee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Joe Thomas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IRD/BV-BRC team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Alicia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Janas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-Martindale/NVSL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Lauren Abrahamsen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Nicola Lewis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Daniela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Rajao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Daniel Perez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Bryan Kaplan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Brian Kimble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Todd Davis/CDC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John Barnes/CDC</a:t>
            </a:r>
          </a:p>
          <a:p>
            <a:pPr marL="171450" indent="-17145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OFFLU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2C624-DA7A-765F-6E9D-B47D57C287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36" y="5762357"/>
            <a:ext cx="1251878" cy="760273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EAF569E-FCA0-27D2-5ACB-FF833470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98" y="5762357"/>
            <a:ext cx="1097280" cy="668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5AC8FA-3DD3-A3BC-C92E-8C111A1632BA}"/>
              </a:ext>
            </a:extLst>
          </p:cNvPr>
          <p:cNvSpPr txBox="1"/>
          <p:nvPr/>
        </p:nvSpPr>
        <p:spPr>
          <a:xfrm>
            <a:off x="173971" y="5788550"/>
            <a:ext cx="1470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Funding:</a:t>
            </a:r>
          </a:p>
        </p:txBody>
      </p:sp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7461AB-C66A-6238-DE30-8AE3AC8132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817" y="5685293"/>
            <a:ext cx="27432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604D18-4E31-6042-AFC0-CA5DC2882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30" y="796308"/>
            <a:ext cx="6336827" cy="38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561289A-6405-C1FD-3A31-CF9673983832}"/>
              </a:ext>
            </a:extLst>
          </p:cNvPr>
          <p:cNvSpPr>
            <a:spLocks/>
          </p:cNvSpPr>
          <p:nvPr/>
        </p:nvSpPr>
        <p:spPr bwMode="auto">
          <a:xfrm>
            <a:off x="1966148" y="221172"/>
            <a:ext cx="7839967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Constant circulation of different H1 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C87F0-FDFC-F215-B81F-DB1C64A4E906}"/>
              </a:ext>
            </a:extLst>
          </p:cNvPr>
          <p:cNvSpPr txBox="1"/>
          <p:nvPr/>
        </p:nvSpPr>
        <p:spPr>
          <a:xfrm>
            <a:off x="8801816" y="5526404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Inderski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Arendsee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 (2021)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E062-6F8F-20DE-4EF7-27351A078BCB}"/>
              </a:ext>
            </a:extLst>
          </p:cNvPr>
          <p:cNvSpPr txBox="1"/>
          <p:nvPr/>
        </p:nvSpPr>
        <p:spPr>
          <a:xfrm>
            <a:off x="196828" y="5561875"/>
            <a:ext cx="6868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https://flu-crew.org/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~11,000 USDA strains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47D96-BB57-8EAE-B857-893BDEBE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1" y="1163093"/>
            <a:ext cx="11946937" cy="4320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7F8EF8-6616-3FF2-9CF7-A0DAD3B74441}"/>
              </a:ext>
            </a:extLst>
          </p:cNvPr>
          <p:cNvSpPr txBox="1"/>
          <p:nvPr/>
        </p:nvSpPr>
        <p:spPr>
          <a:xfrm>
            <a:off x="8055457" y="313881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3B9F8D-3022-8C36-4492-F515001712CD}"/>
              </a:ext>
            </a:extLst>
          </p:cNvPr>
          <p:cNvCxnSpPr>
            <a:cxnSpLocks/>
          </p:cNvCxnSpPr>
          <p:nvPr/>
        </p:nvCxnSpPr>
        <p:spPr>
          <a:xfrm>
            <a:off x="1966148" y="866756"/>
            <a:ext cx="794594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CF54BB7-2073-F1F0-94EB-5BAC8C765148}"/>
              </a:ext>
            </a:extLst>
          </p:cNvPr>
          <p:cNvSpPr/>
          <p:nvPr/>
        </p:nvSpPr>
        <p:spPr>
          <a:xfrm>
            <a:off x="4005072" y="2935224"/>
            <a:ext cx="4946904" cy="822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75C9-52C5-3991-39B0-8E2311A01C37}"/>
              </a:ext>
            </a:extLst>
          </p:cNvPr>
          <p:cNvSpPr txBox="1"/>
          <p:nvPr/>
        </p:nvSpPr>
        <p:spPr>
          <a:xfrm>
            <a:off x="196828" y="6333453"/>
            <a:ext cx="835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https://github.com/flu-crew/octoFLU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https://github.com/flu-crew/octoflushow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92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0C87F0-FDFC-F215-B81F-DB1C64A4E906}"/>
              </a:ext>
            </a:extLst>
          </p:cNvPr>
          <p:cNvSpPr txBox="1"/>
          <p:nvPr/>
        </p:nvSpPr>
        <p:spPr>
          <a:xfrm>
            <a:off x="8810870" y="5871788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Inderski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Arendsee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 (2021)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E062-6F8F-20DE-4EF7-27351A078BCB}"/>
              </a:ext>
            </a:extLst>
          </p:cNvPr>
          <p:cNvSpPr txBox="1"/>
          <p:nvPr/>
        </p:nvSpPr>
        <p:spPr>
          <a:xfrm>
            <a:off x="549914" y="5994899"/>
            <a:ext cx="6868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https://flu-crew.org/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~11,000 USDA strains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E9AC-167F-E138-F0AC-034E004C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6" y="1251284"/>
            <a:ext cx="11886254" cy="429882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4486C3C8-7650-0270-5BE9-091598B97D9F}"/>
              </a:ext>
            </a:extLst>
          </p:cNvPr>
          <p:cNvSpPr>
            <a:spLocks/>
          </p:cNvSpPr>
          <p:nvPr/>
        </p:nvSpPr>
        <p:spPr bwMode="auto">
          <a:xfrm>
            <a:off x="2174459" y="259448"/>
            <a:ext cx="7839967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  <a:sym typeface="Arial" charset="0"/>
              </a:rPr>
              <a:t>Constant circulation of different H3 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3C612-9C1B-12A2-3DB6-A695D2E48961}"/>
              </a:ext>
            </a:extLst>
          </p:cNvPr>
          <p:cNvSpPr txBox="1"/>
          <p:nvPr/>
        </p:nvSpPr>
        <p:spPr>
          <a:xfrm>
            <a:off x="8244689" y="324433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87CBD4-49E4-D762-5A25-1F787CED753B}"/>
              </a:ext>
            </a:extLst>
          </p:cNvPr>
          <p:cNvSpPr/>
          <p:nvPr/>
        </p:nvSpPr>
        <p:spPr>
          <a:xfrm>
            <a:off x="4005072" y="3017520"/>
            <a:ext cx="4946904" cy="822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7F412F-19AD-09AA-876D-B21D036A1FA6}"/>
              </a:ext>
            </a:extLst>
          </p:cNvPr>
          <p:cNvCxnSpPr>
            <a:cxnSpLocks/>
          </p:cNvCxnSpPr>
          <p:nvPr/>
        </p:nvCxnSpPr>
        <p:spPr>
          <a:xfrm>
            <a:off x="2121596" y="857612"/>
            <a:ext cx="794594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3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4C898-E9F4-94A6-9B44-05E7DC4B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happening with IAV in swine in other countries?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F8A3BB-474C-7287-8D90-28BAA146C2C5}"/>
              </a:ext>
            </a:extLst>
          </p:cNvPr>
          <p:cNvSpPr txBox="1"/>
          <p:nvPr/>
        </p:nvSpPr>
        <p:spPr>
          <a:xfrm>
            <a:off x="982693" y="4074575"/>
            <a:ext cx="321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World Organization for Animal Health/Food and Agriculture Organization Network of Expertise on Animal Influenza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938F6-1E6B-C42A-2212-7C91ACCF70DD}"/>
              </a:ext>
            </a:extLst>
          </p:cNvPr>
          <p:cNvSpPr txBox="1"/>
          <p:nvPr/>
        </p:nvSpPr>
        <p:spPr>
          <a:xfrm>
            <a:off x="1255614" y="5511947"/>
            <a:ext cx="23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www.offlu.org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E5EF4E-3B59-D26F-B800-DACDF13C4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023" y="2350611"/>
            <a:ext cx="7239109" cy="272722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/>
                <a:cs typeface="Arial"/>
              </a:rPr>
              <a:t>WHO biannual vaccine consultation meeting</a:t>
            </a:r>
          </a:p>
          <a:p>
            <a:r>
              <a:rPr lang="en-US" dirty="0">
                <a:latin typeface="Arial"/>
                <a:cs typeface="Arial"/>
              </a:rPr>
              <a:t>Pandemic preparedness, i.e., animal IAV discussion</a:t>
            </a:r>
          </a:p>
          <a:p>
            <a:r>
              <a:rPr lang="en-US" dirty="0">
                <a:latin typeface="Arial"/>
                <a:cs typeface="Arial"/>
              </a:rPr>
              <a:t>~12-15 countries sharing data and isolates</a:t>
            </a:r>
          </a:p>
          <a:p>
            <a:r>
              <a:rPr lang="en-US" dirty="0">
                <a:latin typeface="Arial"/>
                <a:cs typeface="Arial"/>
              </a:rPr>
              <a:t>Centralized at USDA-ARS-National Animal Disease Center and the UK-Animal and Plant Health Agency</a:t>
            </a: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E913C-4B5F-BB08-AF4C-B045ABBF3D7E}"/>
              </a:ext>
            </a:extLst>
          </p:cNvPr>
          <p:cNvSpPr txBox="1"/>
          <p:nvPr/>
        </p:nvSpPr>
        <p:spPr>
          <a:xfrm>
            <a:off x="2129872" y="197609"/>
            <a:ext cx="7759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OFFLU IAV in Swine Working Group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1A8EDB-49FB-5B30-D614-04D4B5FE47D5}"/>
              </a:ext>
            </a:extLst>
          </p:cNvPr>
          <p:cNvCxnSpPr>
            <a:cxnSpLocks/>
          </p:cNvCxnSpPr>
          <p:nvPr/>
        </p:nvCxnSpPr>
        <p:spPr>
          <a:xfrm>
            <a:off x="2129872" y="866756"/>
            <a:ext cx="7591302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834CF-A5B3-52C9-D090-FF3E7FCF4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761" y="1378737"/>
            <a:ext cx="2486839" cy="25709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6148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12D6FE4-4EBE-C625-182A-224F6AD7CC02}"/>
              </a:ext>
            </a:extLst>
          </p:cNvPr>
          <p:cNvSpPr>
            <a:spLocks/>
          </p:cNvSpPr>
          <p:nvPr/>
        </p:nvSpPr>
        <p:spPr bwMode="auto">
          <a:xfrm>
            <a:off x="573013" y="211053"/>
            <a:ext cx="11045973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charset="0"/>
              </a:rPr>
              <a:t>Global: Constant circulation of different H1 and H3 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92042-5D8F-1918-7F48-75D241010AEC}"/>
              </a:ext>
            </a:extLst>
          </p:cNvPr>
          <p:cNvSpPr txBox="1"/>
          <p:nvPr/>
        </p:nvSpPr>
        <p:spPr>
          <a:xfrm>
            <a:off x="8630530" y="618748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OFFLU team (February 2024)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41613F-FE78-7559-9858-C6182B78AD62}"/>
              </a:ext>
            </a:extLst>
          </p:cNvPr>
          <p:cNvCxnSpPr>
            <a:cxnSpLocks/>
          </p:cNvCxnSpPr>
          <p:nvPr/>
        </p:nvCxnSpPr>
        <p:spPr>
          <a:xfrm>
            <a:off x="573013" y="801906"/>
            <a:ext cx="1104597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3FC78CE8-4E44-8CFF-AC7C-68DB6F86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37" y="1064404"/>
            <a:ext cx="7772400" cy="44335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CDECC-456B-E6E9-B7B6-F64DD4F752CF}"/>
              </a:ext>
            </a:extLst>
          </p:cNvPr>
          <p:cNvSpPr txBox="1"/>
          <p:nvPr/>
        </p:nvSpPr>
        <p:spPr>
          <a:xfrm>
            <a:off x="3294434" y="5555658"/>
            <a:ext cx="588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17 different HA genes detected within the last 6 months!</a:t>
            </a:r>
          </a:p>
        </p:txBody>
      </p:sp>
    </p:spTree>
    <p:extLst>
      <p:ext uri="{BB962C8B-B14F-4D97-AF65-F5344CB8AC3E}">
        <p14:creationId xmlns:p14="http://schemas.microsoft.com/office/powerpoint/2010/main" val="3249413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1895</Words>
  <Application>Microsoft Macintosh PowerPoint</Application>
  <PresentationFormat>Widescreen</PresentationFormat>
  <Paragraphs>475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Menlo</vt:lpstr>
      <vt:lpstr>Times New Roman</vt:lpstr>
      <vt:lpstr>Office Theme</vt:lpstr>
      <vt:lpstr>Influenza A virus at the human-animal interface</vt:lpstr>
      <vt:lpstr>PowerPoint Presentation</vt:lpstr>
      <vt:lpstr>What’s happening with IAV in swine in the United States?  </vt:lpstr>
      <vt:lpstr>PowerPoint Presentation</vt:lpstr>
      <vt:lpstr>PowerPoint Presentation</vt:lpstr>
      <vt:lpstr>PowerPoint Presentation</vt:lpstr>
      <vt:lpstr>What’s happening with IAV in swine in other countries?  </vt:lpstr>
      <vt:lpstr>PowerPoint Presentation</vt:lpstr>
      <vt:lpstr>PowerPoint Presentation</vt:lpstr>
      <vt:lpstr>Does IAV in swine matter for public health?</vt:lpstr>
      <vt:lpstr>PowerPoint Presentation</vt:lpstr>
      <vt:lpstr>Why is swine IAV such a challenging problem?</vt:lpstr>
      <vt:lpstr>PowerPoint Presentation</vt:lpstr>
      <vt:lpstr>PowerPoint Presentation</vt:lpstr>
      <vt:lpstr>What happens when these human viruses get into pigs?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Samples submitted through NAHLN were confirmed as HPAI H5N1 on March 25, 2024</vt:lpstr>
      <vt:lpstr>PowerPoint Presentation</vt:lpstr>
      <vt:lpstr>PowerPoint Presentation</vt:lpstr>
      <vt:lpstr>PowerPoint Presentation</vt:lpstr>
      <vt:lpstr>How could it have gone from a single confirmed case on March 25, 2024… to hundreds?</vt:lpstr>
      <vt:lpstr>PowerPoint Presentation</vt:lpstr>
      <vt:lpstr>PowerPoint Presentation</vt:lpstr>
      <vt:lpstr>PowerPoint Presentation</vt:lpstr>
      <vt:lpstr>What is happening now it’s in dairy cattle?</vt:lpstr>
      <vt:lpstr>PowerPoint Presentation</vt:lpstr>
      <vt:lpstr>PowerPoint Presentation</vt:lpstr>
      <vt:lpstr>What are we doing next?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selection of virus strains from sequence data for pandemic preparedness</dc:title>
  <dc:creator>Microsoft Office User</dc:creator>
  <cp:lastModifiedBy>Anderson, Tavis - REE-ARS</cp:lastModifiedBy>
  <cp:revision>1</cp:revision>
  <dcterms:created xsi:type="dcterms:W3CDTF">2024-03-29T19:09:19Z</dcterms:created>
  <dcterms:modified xsi:type="dcterms:W3CDTF">2024-05-21T14:08:40Z</dcterms:modified>
</cp:coreProperties>
</file>